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media/image4.svg" ContentType="image/svg+xml"/>
  <Override PartName="/ppt/media/image47.svg" ContentType="image/svg+xml"/>
  <Override PartName="/ppt/media/image72.svg" ContentType="image/svg+xml"/>
  <Override PartName="/ppt/media/image74.svg" ContentType="image/svg+xml"/>
  <Override PartName="/ppt/media/image76.svg" ContentType="image/svg+xml"/>
  <Override PartName="/ppt/media/image78.svg" ContentType="image/svg+xml"/>
  <Override PartName="/ppt/media/image80.svg" ContentType="image/svg+xml"/>
  <Override PartName="/ppt/media/image82.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3"/>
  </p:notesMasterIdLst>
  <p:sldIdLst>
    <p:sldId id="256" r:id="rId3"/>
    <p:sldId id="257" r:id="rId4"/>
    <p:sldId id="258" r:id="rId5"/>
    <p:sldId id="259" r:id="rId6"/>
    <p:sldId id="260" r:id="rId7"/>
    <p:sldId id="261" r:id="rId8"/>
    <p:sldId id="262" r:id="rId9"/>
    <p:sldId id="263" r:id="rId10"/>
    <p:sldId id="264" r:id="rId11"/>
    <p:sldId id="265" r:id="rId12"/>
    <p:sldId id="266" r:id="rId14"/>
    <p:sldId id="267" r:id="rId15"/>
    <p:sldId id="270" r:id="rId16"/>
    <p:sldId id="272" r:id="rId17"/>
    <p:sldId id="268" r:id="rId18"/>
    <p:sldId id="269" r:id="rId19"/>
  </p:sldIdLst>
  <p:sldSz cx="18288000" cy="10287000"/>
  <p:notesSz cx="6858000" cy="9144000"/>
  <p:embeddedFontLst>
    <p:embeddedFont>
      <p:font typeface="字由点字典黑 Bold" panose="00020600040101010101" charset="-122"/>
      <p:regular r:id="rId23"/>
    </p:embeddedFont>
    <p:embeddedFont>
      <p:font typeface="Arimo" panose="020B0604020202020204"/>
      <p:regular r:id="rId24"/>
    </p:embeddedFont>
    <p:embeddedFont>
      <p:font typeface="Segoe UI Black" panose="020B0A02040204020203" pitchFamily="34" charset="0"/>
      <p:bold r:id="rId25"/>
    </p:embeddedFont>
    <p:embeddedFont>
      <p:font typeface="Calibri" panose="020F0502020204030204" charset="0"/>
      <p:regular r:id="rId26"/>
      <p:bold r:id="rId27"/>
      <p:italic r:id="rId28"/>
      <p:boldItalic r:id="rId29"/>
    </p:embeddedFont>
  </p:embeddedFontLst>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showGuides="1">
      <p:cViewPr varScale="1">
        <p:scale>
          <a:sx n="74" d="100"/>
          <a:sy n="74" d="100"/>
        </p:scale>
        <p:origin x="-1092" y="-90"/>
      </p:cViewPr>
      <p:guideLst>
        <p:guide orient="horz" pos="2136"/>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0" Type="http://schemas.openxmlformats.org/officeDocument/2006/relationships/tags" Target="tags/tag1.xml"/><Relationship Id="rId3" Type="http://schemas.openxmlformats.org/officeDocument/2006/relationships/slide" Target="slides/slide1.xml"/><Relationship Id="rId29" Type="http://schemas.openxmlformats.org/officeDocument/2006/relationships/font" Target="fonts/font7.fntdata"/><Relationship Id="rId28" Type="http://schemas.openxmlformats.org/officeDocument/2006/relationships/font" Target="fonts/font6.fntdata"/><Relationship Id="rId27" Type="http://schemas.openxmlformats.org/officeDocument/2006/relationships/font" Target="fonts/font5.fntdata"/><Relationship Id="rId26" Type="http://schemas.openxmlformats.org/officeDocument/2006/relationships/font" Target="fonts/font4.fntdata"/><Relationship Id="rId25" Type="http://schemas.openxmlformats.org/officeDocument/2006/relationships/font" Target="fonts/font3.fntdata"/><Relationship Id="rId24" Type="http://schemas.openxmlformats.org/officeDocument/2006/relationships/font" Target="fonts/font2.fntdata"/><Relationship Id="rId23" Type="http://schemas.openxmlformats.org/officeDocument/2006/relationships/font" Target="fonts/font1.fntdata"/><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notesMaster" Target="notesMasters/notesMaster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image" Target="../media/image37.jpeg"/></Relationships>
</file>

<file path=ppt/slides/_rels/slide11.xml.rels><?xml version="1.0" encoding="UTF-8" standalone="yes"?>
<Relationships xmlns="http://schemas.openxmlformats.org/package/2006/relationships"><Relationship Id="rId9" Type="http://schemas.openxmlformats.org/officeDocument/2006/relationships/image" Target="../media/image47.svg"/><Relationship Id="rId8" Type="http://schemas.openxmlformats.org/officeDocument/2006/relationships/image" Target="../media/image46.png"/><Relationship Id="rId7" Type="http://schemas.openxmlformats.org/officeDocument/2006/relationships/image" Target="../media/image45.png"/><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3" Type="http://schemas.openxmlformats.org/officeDocument/2006/relationships/image" Target="../media/image41.png"/><Relationship Id="rId2" Type="http://schemas.openxmlformats.org/officeDocument/2006/relationships/image" Target="../media/image8.png"/><Relationship Id="rId10" Type="http://schemas.openxmlformats.org/officeDocument/2006/relationships/slideLayout" Target="../slideLayouts/slideLayout7.xml"/><Relationship Id="rId1" Type="http://schemas.openxmlformats.org/officeDocument/2006/relationships/image" Target="../media/image40.jpe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image" Target="../media/image48.jpe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8.png"/><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image" Target="../media/image51.png"/></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60.jpeg"/><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image" Target="../media/image54.jpeg"/></Relationships>
</file>

<file path=ppt/slides/_rels/slide15.xml.rels><?xml version="1.0" encoding="UTF-8" standalone="yes"?>
<Relationships xmlns="http://schemas.openxmlformats.org/package/2006/relationships"><Relationship Id="rId9" Type="http://schemas.openxmlformats.org/officeDocument/2006/relationships/image" Target="../media/image68.png"/><Relationship Id="rId8" Type="http://schemas.openxmlformats.org/officeDocument/2006/relationships/image" Target="../media/image67.jpeg"/><Relationship Id="rId7" Type="http://schemas.openxmlformats.org/officeDocument/2006/relationships/image" Target="../media/image66.png"/><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3" Type="http://schemas.openxmlformats.org/officeDocument/2006/relationships/image" Target="../media/image62.png"/><Relationship Id="rId2" Type="http://schemas.openxmlformats.org/officeDocument/2006/relationships/image" Target="../media/image61.png"/><Relationship Id="rId10" Type="http://schemas.openxmlformats.org/officeDocument/2006/relationships/slideLayout" Target="../slideLayouts/slideLayout7.xml"/><Relationship Id="rId1" Type="http://schemas.openxmlformats.org/officeDocument/2006/relationships/image" Target="../media/image8.png"/></Relationships>
</file>

<file path=ppt/slides/_rels/slide16.xml.rels><?xml version="1.0" encoding="UTF-8" standalone="yes"?>
<Relationships xmlns="http://schemas.openxmlformats.org/package/2006/relationships"><Relationship Id="rId9" Type="http://schemas.openxmlformats.org/officeDocument/2006/relationships/image" Target="../media/image77.png"/><Relationship Id="rId8" Type="http://schemas.openxmlformats.org/officeDocument/2006/relationships/image" Target="../media/image76.svg"/><Relationship Id="rId7" Type="http://schemas.openxmlformats.org/officeDocument/2006/relationships/image" Target="../media/image75.png"/><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 Id="rId3" Type="http://schemas.openxmlformats.org/officeDocument/2006/relationships/image" Target="../media/image71.png"/><Relationship Id="rId2" Type="http://schemas.openxmlformats.org/officeDocument/2006/relationships/image" Target="../media/image70.jpeg"/><Relationship Id="rId16" Type="http://schemas.openxmlformats.org/officeDocument/2006/relationships/slideLayout" Target="../slideLayouts/slideLayout7.xml"/><Relationship Id="rId15" Type="http://schemas.openxmlformats.org/officeDocument/2006/relationships/image" Target="../media/image83.png"/><Relationship Id="rId14" Type="http://schemas.openxmlformats.org/officeDocument/2006/relationships/image" Target="../media/image82.svg"/><Relationship Id="rId13" Type="http://schemas.openxmlformats.org/officeDocument/2006/relationships/image" Target="../media/image81.png"/><Relationship Id="rId12" Type="http://schemas.openxmlformats.org/officeDocument/2006/relationships/image" Target="../media/image80.svg"/><Relationship Id="rId11" Type="http://schemas.openxmlformats.org/officeDocument/2006/relationships/image" Target="../media/image79.png"/><Relationship Id="rId10" Type="http://schemas.openxmlformats.org/officeDocument/2006/relationships/image" Target="../media/image78.svg"/><Relationship Id="rId1" Type="http://schemas.openxmlformats.org/officeDocument/2006/relationships/image" Target="../media/image69.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image" Target="../media/image2.jpe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20.png"/><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27.jpeg"/><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9.png"/><Relationship Id="rId1" Type="http://schemas.openxmlformats.org/officeDocument/2006/relationships/image" Target="../media/image28.pn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jpe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AutoShape 2"/>
          <p:cNvSpPr/>
          <p:nvPr/>
        </p:nvSpPr>
        <p:spPr>
          <a:xfrm>
            <a:off x="1038225" y="1767159"/>
            <a:ext cx="0" cy="4737518"/>
          </a:xfrm>
          <a:prstGeom prst="line">
            <a:avLst/>
          </a:prstGeom>
          <a:ln w="19050" cap="flat">
            <a:solidFill>
              <a:srgbClr val="FDFDFD"/>
            </a:solidFill>
            <a:prstDash val="solid"/>
            <a:headEnd type="none" w="sm" len="sm"/>
            <a:tailEnd type="none" w="sm" len="sm"/>
          </a:ln>
        </p:spPr>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838" t="-4153" r="-3452"/>
            </a:stretch>
          </a:blipFill>
        </p:spPr>
      </p:sp>
      <p:sp>
        <p:nvSpPr>
          <p:cNvPr id="4" name="TextBox 4"/>
          <p:cNvSpPr txBox="1"/>
          <p:nvPr/>
        </p:nvSpPr>
        <p:spPr>
          <a:xfrm>
            <a:off x="7695321" y="9613753"/>
            <a:ext cx="3589569" cy="466725"/>
          </a:xfrm>
          <a:prstGeom prst="rect">
            <a:avLst/>
          </a:prstGeom>
        </p:spPr>
        <p:txBody>
          <a:bodyPr lIns="0" tIns="0" rIns="0" bIns="0" rtlCol="0" anchor="t">
            <a:spAutoFit/>
          </a:bodyPr>
          <a:lstStyle/>
          <a:p>
            <a:pPr algn="ctr">
              <a:lnSpc>
                <a:spcPts val="3640"/>
              </a:lnSpc>
              <a:spcBef>
                <a:spcPct val="0"/>
              </a:spcBef>
            </a:pPr>
            <a:r>
              <a:rPr lang="en-US" sz="2600">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www.mviecopack.com</a:t>
            </a:r>
            <a:endParaRPr lang="en-US" sz="2600">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9222" b="-9222"/>
            </a:stretch>
          </a:blipFill>
        </p:spPr>
      </p:sp>
      <p:sp>
        <p:nvSpPr>
          <p:cNvPr id="3" name="AutoShape 3"/>
          <p:cNvSpPr/>
          <p:nvPr/>
        </p:nvSpPr>
        <p:spPr>
          <a:xfrm>
            <a:off x="5847735" y="9821390"/>
            <a:ext cx="9886810" cy="0"/>
          </a:xfrm>
          <a:prstGeom prst="line">
            <a:avLst/>
          </a:prstGeom>
          <a:ln w="19050" cap="flat">
            <a:solidFill>
              <a:srgbClr val="FFFFFF"/>
            </a:solidFill>
            <a:prstDash val="solid"/>
            <a:headEnd type="none" w="sm" len="sm"/>
            <a:tailEnd type="none" w="sm" len="sm"/>
          </a:ln>
        </p:spPr>
      </p:sp>
      <p:grpSp>
        <p:nvGrpSpPr>
          <p:cNvPr id="4" name="Group 4"/>
          <p:cNvGrpSpPr/>
          <p:nvPr/>
        </p:nvGrpSpPr>
        <p:grpSpPr>
          <a:xfrm rot="0">
            <a:off x="119659" y="266748"/>
            <a:ext cx="4515371" cy="4837425"/>
            <a:chOff x="0" y="0"/>
            <a:chExt cx="972251" cy="1041596"/>
          </a:xfrm>
        </p:grpSpPr>
        <p:sp>
          <p:nvSpPr>
            <p:cNvPr id="5" name="Freeform 5"/>
            <p:cNvSpPr/>
            <p:nvPr/>
          </p:nvSpPr>
          <p:spPr>
            <a:xfrm>
              <a:off x="0" y="0"/>
              <a:ext cx="972251" cy="1041596"/>
            </a:xfrm>
            <a:custGeom>
              <a:avLst/>
              <a:gdLst/>
              <a:ahLst/>
              <a:cxnLst/>
              <a:rect l="l" t="t" r="r" b="b"/>
              <a:pathLst>
                <a:path w="972251" h="1041596">
                  <a:moveTo>
                    <a:pt x="13717" y="0"/>
                  </a:moveTo>
                  <a:lnTo>
                    <a:pt x="958535" y="0"/>
                  </a:lnTo>
                  <a:cubicBezTo>
                    <a:pt x="962172" y="0"/>
                    <a:pt x="965661" y="1445"/>
                    <a:pt x="968234" y="4017"/>
                  </a:cubicBezTo>
                  <a:cubicBezTo>
                    <a:pt x="970806" y="6590"/>
                    <a:pt x="972251" y="10079"/>
                    <a:pt x="972251" y="13717"/>
                  </a:cubicBezTo>
                  <a:lnTo>
                    <a:pt x="972251" y="1027879"/>
                  </a:lnTo>
                  <a:cubicBezTo>
                    <a:pt x="972251" y="1031517"/>
                    <a:pt x="970806" y="1035006"/>
                    <a:pt x="968234" y="1037578"/>
                  </a:cubicBezTo>
                  <a:cubicBezTo>
                    <a:pt x="965661" y="1040151"/>
                    <a:pt x="962172" y="1041596"/>
                    <a:pt x="958535" y="1041596"/>
                  </a:cubicBezTo>
                  <a:lnTo>
                    <a:pt x="13717" y="1041596"/>
                  </a:lnTo>
                  <a:cubicBezTo>
                    <a:pt x="10079" y="1041596"/>
                    <a:pt x="6590" y="1040151"/>
                    <a:pt x="4017" y="1037578"/>
                  </a:cubicBezTo>
                  <a:cubicBezTo>
                    <a:pt x="1445" y="1035006"/>
                    <a:pt x="0" y="1031517"/>
                    <a:pt x="0" y="1027879"/>
                  </a:cubicBezTo>
                  <a:lnTo>
                    <a:pt x="0" y="13717"/>
                  </a:lnTo>
                  <a:cubicBezTo>
                    <a:pt x="0" y="10079"/>
                    <a:pt x="1445" y="6590"/>
                    <a:pt x="4017" y="4017"/>
                  </a:cubicBezTo>
                  <a:cubicBezTo>
                    <a:pt x="6590" y="1445"/>
                    <a:pt x="10079" y="0"/>
                    <a:pt x="13717" y="0"/>
                  </a:cubicBezTo>
                  <a:close/>
                </a:path>
              </a:pathLst>
            </a:custGeom>
            <a:blipFill rotWithShape="1">
              <a:blip r:embed="rId2"/>
              <a:stretch>
                <a:fillRect l="-3566" r="-3566"/>
              </a:stretch>
            </a:blipFill>
            <a:ln w="38100" cap="sq">
              <a:solidFill>
                <a:srgbClr val="5FA241"/>
              </a:solidFill>
              <a:prstDash val="solid"/>
              <a:miter/>
            </a:ln>
          </p:spPr>
        </p:sp>
      </p:grpSp>
      <p:sp>
        <p:nvSpPr>
          <p:cNvPr id="6" name="AutoShape 6"/>
          <p:cNvSpPr/>
          <p:nvPr/>
        </p:nvSpPr>
        <p:spPr>
          <a:xfrm>
            <a:off x="4649677" y="1701511"/>
            <a:ext cx="13614901" cy="0"/>
          </a:xfrm>
          <a:prstGeom prst="line">
            <a:avLst/>
          </a:prstGeom>
          <a:ln w="19050" cap="flat">
            <a:solidFill>
              <a:srgbClr val="FFFFFF"/>
            </a:solidFill>
            <a:prstDash val="solid"/>
            <a:headEnd type="none" w="sm" len="sm"/>
            <a:tailEnd type="none" w="sm" len="sm"/>
          </a:ln>
        </p:spPr>
      </p:sp>
      <p:grpSp>
        <p:nvGrpSpPr>
          <p:cNvPr id="7" name="Group 7"/>
          <p:cNvGrpSpPr/>
          <p:nvPr/>
        </p:nvGrpSpPr>
        <p:grpSpPr>
          <a:xfrm rot="0">
            <a:off x="143953" y="5219990"/>
            <a:ext cx="4491077" cy="4970838"/>
            <a:chOff x="0" y="0"/>
            <a:chExt cx="998651" cy="1105332"/>
          </a:xfrm>
        </p:grpSpPr>
        <p:sp>
          <p:nvSpPr>
            <p:cNvPr id="8" name="Freeform 8"/>
            <p:cNvSpPr/>
            <p:nvPr/>
          </p:nvSpPr>
          <p:spPr>
            <a:xfrm>
              <a:off x="0" y="0"/>
              <a:ext cx="998651" cy="1105332"/>
            </a:xfrm>
            <a:custGeom>
              <a:avLst/>
              <a:gdLst/>
              <a:ahLst/>
              <a:cxnLst/>
              <a:rect l="l" t="t" r="r" b="b"/>
              <a:pathLst>
                <a:path w="998651" h="1105332">
                  <a:moveTo>
                    <a:pt x="0" y="0"/>
                  </a:moveTo>
                  <a:lnTo>
                    <a:pt x="998651" y="0"/>
                  </a:lnTo>
                  <a:lnTo>
                    <a:pt x="998651" y="1105332"/>
                  </a:lnTo>
                  <a:lnTo>
                    <a:pt x="0" y="1105332"/>
                  </a:lnTo>
                  <a:close/>
                </a:path>
              </a:pathLst>
            </a:custGeom>
            <a:blipFill rotWithShape="1">
              <a:blip r:embed="rId3"/>
              <a:stretch>
                <a:fillRect l="-5341" r="-5341"/>
              </a:stretch>
            </a:blipFill>
            <a:ln w="38100" cap="sq">
              <a:solidFill>
                <a:srgbClr val="5FA241"/>
              </a:solidFill>
              <a:prstDash val="solid"/>
              <a:miter/>
            </a:ln>
          </p:spPr>
        </p:sp>
      </p:grpSp>
      <p:sp>
        <p:nvSpPr>
          <p:cNvPr id="9" name="AutoShape 9"/>
          <p:cNvSpPr/>
          <p:nvPr/>
        </p:nvSpPr>
        <p:spPr>
          <a:xfrm>
            <a:off x="4649677" y="3973695"/>
            <a:ext cx="13614901" cy="0"/>
          </a:xfrm>
          <a:prstGeom prst="line">
            <a:avLst/>
          </a:prstGeom>
          <a:ln w="19050" cap="flat">
            <a:solidFill>
              <a:srgbClr val="FFFFFF"/>
            </a:solidFill>
            <a:prstDash val="solid"/>
            <a:headEnd type="none" w="sm" len="sm"/>
            <a:tailEnd type="none" w="sm" len="sm"/>
          </a:ln>
        </p:spPr>
      </p:sp>
      <p:sp>
        <p:nvSpPr>
          <p:cNvPr id="10" name="AutoShape 10"/>
          <p:cNvSpPr/>
          <p:nvPr/>
        </p:nvSpPr>
        <p:spPr>
          <a:xfrm>
            <a:off x="4649677" y="6832661"/>
            <a:ext cx="13614901" cy="0"/>
          </a:xfrm>
          <a:prstGeom prst="line">
            <a:avLst/>
          </a:prstGeom>
          <a:ln w="19050" cap="flat">
            <a:solidFill>
              <a:srgbClr val="FFFFFF"/>
            </a:solidFill>
            <a:prstDash val="solid"/>
            <a:headEnd type="none" w="sm" len="sm"/>
            <a:tailEnd type="none" w="sm" len="sm"/>
          </a:ln>
        </p:spPr>
      </p:sp>
      <p:sp>
        <p:nvSpPr>
          <p:cNvPr id="11" name="TextBox 11"/>
          <p:cNvSpPr txBox="1"/>
          <p:nvPr/>
        </p:nvSpPr>
        <p:spPr>
          <a:xfrm>
            <a:off x="4689475" y="-209550"/>
            <a:ext cx="7926705" cy="1066800"/>
          </a:xfrm>
          <a:prstGeom prst="rect">
            <a:avLst/>
          </a:prstGeom>
        </p:spPr>
        <p:txBody>
          <a:bodyPr wrap="square" lIns="0" tIns="0" rIns="0" bIns="0" rtlCol="0" anchor="t">
            <a:spAutoFit/>
          </a:bodyPr>
          <a:lstStyle/>
          <a:p>
            <a:pPr algn="just">
              <a:lnSpc>
                <a:spcPts val="8320"/>
              </a:lnSpc>
            </a:pPr>
            <a:r>
              <a:rPr lang="en-US" sz="5200" spc="103">
                <a:solidFill>
                  <a:srgbClr val="5FA241"/>
                </a:solidFill>
                <a:latin typeface="Benchmark" panose="00000500000000000000"/>
                <a:ea typeface="Benchmark" panose="00000500000000000000"/>
                <a:cs typeface="Benchmark" panose="00000500000000000000"/>
                <a:sym typeface="Benchmark" panose="00000500000000000000"/>
              </a:rPr>
              <a:t>Recyclable paper cups</a:t>
            </a:r>
            <a:endParaRPr lang="en-US" sz="5200" spc="103">
              <a:solidFill>
                <a:srgbClr val="5FA241"/>
              </a:solidFill>
              <a:latin typeface="Benchmark" panose="00000500000000000000"/>
              <a:ea typeface="Benchmark" panose="00000500000000000000"/>
              <a:cs typeface="Benchmark" panose="00000500000000000000"/>
              <a:sym typeface="Benchmark" panose="00000500000000000000"/>
            </a:endParaRPr>
          </a:p>
        </p:txBody>
      </p:sp>
      <p:sp>
        <p:nvSpPr>
          <p:cNvPr id="12" name="TextBox 12"/>
          <p:cNvSpPr txBox="1"/>
          <p:nvPr/>
        </p:nvSpPr>
        <p:spPr>
          <a:xfrm>
            <a:off x="8038224" y="1091738"/>
            <a:ext cx="1244792" cy="368935"/>
          </a:xfrm>
          <a:prstGeom prst="rect">
            <a:avLst/>
          </a:prstGeom>
        </p:spPr>
        <p:txBody>
          <a:bodyPr lIns="0" tIns="0" rIns="0" bIns="0" rtlCol="0" anchor="t">
            <a:spAutoFit/>
          </a:bodyPr>
          <a:lstStyle/>
          <a:p>
            <a:pPr algn="l">
              <a:lnSpc>
                <a:spcPts val="2880"/>
              </a:lnSpc>
            </a:pPr>
            <a:r>
              <a:rPr lang="en-US" sz="1800" spc="36">
                <a:solidFill>
                  <a:srgbClr val="000000"/>
                </a:solidFill>
                <a:latin typeface="Arial" panose="020B0604020202020204" pitchFamily="34" charset="0"/>
                <a:ea typeface="Benchmark" panose="00000500000000000000"/>
                <a:cs typeface="Arial" panose="020B0604020202020204" pitchFamily="34" charset="0"/>
                <a:sym typeface="Benchmark" panose="00000500000000000000"/>
              </a:rPr>
              <a:t>Model No.</a:t>
            </a:r>
            <a:endParaRPr lang="en-US" sz="1800" spc="36">
              <a:solidFill>
                <a:srgbClr val="000000"/>
              </a:solidFill>
              <a:latin typeface="Arial" panose="020B0604020202020204" pitchFamily="34" charset="0"/>
              <a:ea typeface="Benchmark" panose="00000500000000000000"/>
              <a:cs typeface="Arial" panose="020B0604020202020204" pitchFamily="34" charset="0"/>
              <a:sym typeface="Benchmark" panose="00000500000000000000"/>
            </a:endParaRPr>
          </a:p>
        </p:txBody>
      </p:sp>
      <p:sp>
        <p:nvSpPr>
          <p:cNvPr id="13" name="TextBox 13"/>
          <p:cNvSpPr txBox="1"/>
          <p:nvPr/>
        </p:nvSpPr>
        <p:spPr>
          <a:xfrm>
            <a:off x="8572863" y="9840440"/>
            <a:ext cx="3589569" cy="448310"/>
          </a:xfrm>
          <a:prstGeom prst="rect">
            <a:avLst/>
          </a:prstGeom>
        </p:spPr>
        <p:txBody>
          <a:bodyPr lIns="0" tIns="0" rIns="0" bIns="0" rtlCol="0" anchor="t">
            <a:spAutoFit/>
          </a:bodyPr>
          <a:lstStyle/>
          <a:p>
            <a:pPr algn="ctr">
              <a:lnSpc>
                <a:spcPts val="3500"/>
              </a:lnSpc>
              <a:spcBef>
                <a:spcPct val="0"/>
              </a:spcBef>
            </a:pPr>
            <a:r>
              <a:rPr lang="en-US" sz="2500">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www.mviecopack.com</a:t>
            </a:r>
            <a:endParaRPr lang="en-US" sz="2500">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
        <p:nvSpPr>
          <p:cNvPr id="14" name="TextBox 14"/>
          <p:cNvSpPr txBox="1"/>
          <p:nvPr/>
        </p:nvSpPr>
        <p:spPr>
          <a:xfrm>
            <a:off x="11368270" y="1107119"/>
            <a:ext cx="1804993" cy="368935"/>
          </a:xfrm>
          <a:prstGeom prst="rect">
            <a:avLst/>
          </a:prstGeom>
        </p:spPr>
        <p:txBody>
          <a:bodyPr lIns="0" tIns="0" rIns="0" bIns="0" rtlCol="0" anchor="t">
            <a:spAutoFit/>
          </a:bodyPr>
          <a:lstStyle/>
          <a:p>
            <a:pPr algn="ctr">
              <a:lnSpc>
                <a:spcPts val="2880"/>
              </a:lnSpc>
            </a:pPr>
            <a:r>
              <a:rPr lang="en-US" sz="1800" spc="36">
                <a:solidFill>
                  <a:srgbClr val="000000"/>
                </a:solidFill>
                <a:latin typeface="Arial" panose="020B0604020202020204" pitchFamily="34" charset="0"/>
                <a:ea typeface="Arimo" panose="020B0604020202020204"/>
                <a:cs typeface="Arial" panose="020B0604020202020204" pitchFamily="34" charset="0"/>
                <a:sym typeface="Arimo" panose="020B0604020202020204"/>
              </a:rPr>
              <a:t>TΦ*BΦ*H(mm)</a:t>
            </a:r>
            <a:endParaRPr lang="en-US" sz="1800" spc="36">
              <a:solidFill>
                <a:srgbClr val="000000"/>
              </a:solidFill>
              <a:latin typeface="Arial" panose="020B0604020202020204" pitchFamily="34" charset="0"/>
              <a:ea typeface="Arimo" panose="020B0604020202020204"/>
              <a:cs typeface="Arial" panose="020B0604020202020204" pitchFamily="34" charset="0"/>
              <a:sym typeface="Arimo" panose="020B0604020202020204"/>
            </a:endParaRPr>
          </a:p>
        </p:txBody>
      </p:sp>
      <p:sp>
        <p:nvSpPr>
          <p:cNvPr id="15" name="TextBox 15"/>
          <p:cNvSpPr txBox="1"/>
          <p:nvPr/>
        </p:nvSpPr>
        <p:spPr>
          <a:xfrm>
            <a:off x="15842931" y="1126169"/>
            <a:ext cx="2445069" cy="368935"/>
          </a:xfrm>
          <a:prstGeom prst="rect">
            <a:avLst/>
          </a:prstGeom>
        </p:spPr>
        <p:txBody>
          <a:bodyPr lIns="0" tIns="0" rIns="0" bIns="0" rtlCol="0" anchor="t">
            <a:spAutoFit/>
          </a:bodyPr>
          <a:lstStyle/>
          <a:p>
            <a:pPr algn="l">
              <a:lnSpc>
                <a:spcPts val="2880"/>
              </a:lnSpc>
            </a:pPr>
            <a:r>
              <a:rPr lang="en-US" sz="1800" spc="36">
                <a:solidFill>
                  <a:srgbClr val="000000"/>
                </a:solidFill>
                <a:latin typeface="Arial" panose="020B0604020202020204" pitchFamily="34" charset="0"/>
                <a:ea typeface="Arimo" panose="020B0604020202020204"/>
                <a:cs typeface="Arial" panose="020B0604020202020204" pitchFamily="34" charset="0"/>
                <a:sym typeface="Arimo" panose="020B0604020202020204"/>
              </a:rPr>
              <a:t>Case Dimensions (cm)</a:t>
            </a:r>
            <a:endParaRPr lang="en-US" sz="1800" spc="36">
              <a:solidFill>
                <a:srgbClr val="000000"/>
              </a:solidFill>
              <a:latin typeface="Arial" panose="020B0604020202020204" pitchFamily="34" charset="0"/>
              <a:ea typeface="Arimo" panose="020B0604020202020204"/>
              <a:cs typeface="Arial" panose="020B0604020202020204" pitchFamily="34" charset="0"/>
              <a:sym typeface="Arimo" panose="020B0604020202020204"/>
            </a:endParaRPr>
          </a:p>
        </p:txBody>
      </p:sp>
      <p:sp>
        <p:nvSpPr>
          <p:cNvPr id="16" name="TextBox 16"/>
          <p:cNvSpPr txBox="1"/>
          <p:nvPr/>
        </p:nvSpPr>
        <p:spPr>
          <a:xfrm>
            <a:off x="13463171" y="1135694"/>
            <a:ext cx="1804993" cy="368935"/>
          </a:xfrm>
          <a:prstGeom prst="rect">
            <a:avLst/>
          </a:prstGeom>
        </p:spPr>
        <p:txBody>
          <a:bodyPr lIns="0" tIns="0" rIns="0" bIns="0" rtlCol="0" anchor="t">
            <a:spAutoFit/>
          </a:bodyPr>
          <a:lstStyle/>
          <a:p>
            <a:pPr algn="ctr">
              <a:lnSpc>
                <a:spcPts val="2880"/>
              </a:lnSpc>
            </a:pPr>
            <a:r>
              <a:rPr lang="en-US" sz="1800" spc="36">
                <a:solidFill>
                  <a:srgbClr val="000000"/>
                </a:solidFill>
                <a:latin typeface="Arial" panose="020B0604020202020204" pitchFamily="34" charset="0"/>
                <a:ea typeface="Benchmark" panose="00000500000000000000"/>
                <a:cs typeface="Arial" panose="020B0604020202020204" pitchFamily="34" charset="0"/>
                <a:sym typeface="Benchmark" panose="00000500000000000000"/>
              </a:rPr>
              <a:t>Pcs / Case Pack</a:t>
            </a:r>
            <a:endParaRPr lang="en-US" sz="1800" spc="36">
              <a:solidFill>
                <a:srgbClr val="000000"/>
              </a:solidFill>
              <a:latin typeface="Arial" panose="020B0604020202020204" pitchFamily="34" charset="0"/>
              <a:ea typeface="Benchmark" panose="00000500000000000000"/>
              <a:cs typeface="Arial" panose="020B0604020202020204" pitchFamily="34" charset="0"/>
              <a:sym typeface="Benchmark" panose="00000500000000000000"/>
            </a:endParaRPr>
          </a:p>
        </p:txBody>
      </p:sp>
      <p:sp>
        <p:nvSpPr>
          <p:cNvPr id="17" name="TextBox 17"/>
          <p:cNvSpPr txBox="1"/>
          <p:nvPr/>
        </p:nvSpPr>
        <p:spPr>
          <a:xfrm>
            <a:off x="8220357" y="1752682"/>
            <a:ext cx="567707"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4OZ</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18" name="TextBox 18"/>
          <p:cNvSpPr txBox="1"/>
          <p:nvPr/>
        </p:nvSpPr>
        <p:spPr>
          <a:xfrm>
            <a:off x="11646794" y="1750301"/>
            <a:ext cx="1180337"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62*45*62</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19" name="TextBox 19"/>
          <p:cNvSpPr txBox="1"/>
          <p:nvPr/>
        </p:nvSpPr>
        <p:spPr>
          <a:xfrm>
            <a:off x="13987500" y="1745999"/>
            <a:ext cx="944178"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50/2000</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20" name="TextBox 20"/>
          <p:cNvSpPr txBox="1"/>
          <p:nvPr/>
        </p:nvSpPr>
        <p:spPr>
          <a:xfrm>
            <a:off x="16495814" y="1720561"/>
            <a:ext cx="1283214"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51*32*35</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21" name="TextBox 21"/>
          <p:cNvSpPr txBox="1"/>
          <p:nvPr/>
        </p:nvSpPr>
        <p:spPr>
          <a:xfrm>
            <a:off x="9762717" y="1092481"/>
            <a:ext cx="1191041" cy="368935"/>
          </a:xfrm>
          <a:prstGeom prst="rect">
            <a:avLst/>
          </a:prstGeom>
        </p:spPr>
        <p:txBody>
          <a:bodyPr lIns="0" tIns="0" rIns="0" bIns="0" rtlCol="0" anchor="t">
            <a:spAutoFit/>
          </a:bodyPr>
          <a:lstStyle/>
          <a:p>
            <a:pPr algn="l">
              <a:lnSpc>
                <a:spcPts val="2880"/>
              </a:lnSpc>
            </a:pPr>
            <a:r>
              <a:rPr lang="en-US" sz="1800" spc="36">
                <a:solidFill>
                  <a:srgbClr val="000000"/>
                </a:solidFill>
                <a:latin typeface="Arial" panose="020B0604020202020204" pitchFamily="34" charset="0"/>
                <a:ea typeface="Arimo" panose="020B0604020202020204"/>
                <a:cs typeface="Arial" panose="020B0604020202020204" pitchFamily="34" charset="0"/>
                <a:sym typeface="Arimo" panose="020B0604020202020204"/>
              </a:rPr>
              <a:t>Weight (g)</a:t>
            </a:r>
            <a:endParaRPr lang="en-US" sz="1800" spc="36">
              <a:solidFill>
                <a:srgbClr val="000000"/>
              </a:solidFill>
              <a:latin typeface="Arial" panose="020B0604020202020204" pitchFamily="34" charset="0"/>
              <a:ea typeface="Arimo" panose="020B0604020202020204"/>
              <a:cs typeface="Arial" panose="020B0604020202020204" pitchFamily="34" charset="0"/>
              <a:sym typeface="Arimo" panose="020B0604020202020204"/>
            </a:endParaRPr>
          </a:p>
        </p:txBody>
      </p:sp>
      <p:sp>
        <p:nvSpPr>
          <p:cNvPr id="22" name="TextBox 22"/>
          <p:cNvSpPr txBox="1"/>
          <p:nvPr/>
        </p:nvSpPr>
        <p:spPr>
          <a:xfrm>
            <a:off x="9886692" y="1726949"/>
            <a:ext cx="766235"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3.16g</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23" name="TextBox 23"/>
          <p:cNvSpPr txBox="1"/>
          <p:nvPr/>
        </p:nvSpPr>
        <p:spPr>
          <a:xfrm>
            <a:off x="4536757" y="1720561"/>
            <a:ext cx="2774920" cy="370205"/>
          </a:xfrm>
          <a:prstGeom prst="rect">
            <a:avLst/>
          </a:prstGeom>
        </p:spPr>
        <p:txBody>
          <a:bodyPr lIns="0" tIns="0" rIns="0" bIns="0" rtlCol="0" anchor="t">
            <a:spAutoFit/>
          </a:bodyPr>
          <a:lstStyle/>
          <a:p>
            <a:pPr algn="ctr">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single wall paper cup</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24" name="TextBox 24"/>
          <p:cNvSpPr txBox="1"/>
          <p:nvPr/>
        </p:nvSpPr>
        <p:spPr>
          <a:xfrm>
            <a:off x="4635526" y="1102006"/>
            <a:ext cx="3216272" cy="368935"/>
          </a:xfrm>
          <a:prstGeom prst="rect">
            <a:avLst/>
          </a:prstGeom>
        </p:spPr>
        <p:txBody>
          <a:bodyPr lIns="0" tIns="0" rIns="0" bIns="0" rtlCol="0" anchor="t">
            <a:spAutoFit/>
          </a:bodyPr>
          <a:lstStyle/>
          <a:p>
            <a:pPr algn="ctr">
              <a:lnSpc>
                <a:spcPts val="2880"/>
              </a:lnSpc>
            </a:pPr>
            <a:r>
              <a:rPr lang="en-US" sz="1800" spc="36">
                <a:solidFill>
                  <a:srgbClr val="000000"/>
                </a:solidFill>
                <a:latin typeface="Arial" panose="020B0604020202020204" pitchFamily="34" charset="0"/>
                <a:ea typeface="Benchmark" panose="00000500000000000000"/>
                <a:cs typeface="Arial" panose="020B0604020202020204" pitchFamily="34" charset="0"/>
                <a:sym typeface="Benchmark" panose="00000500000000000000"/>
              </a:rPr>
              <a:t>Name(Bamboo\White\Kraft )</a:t>
            </a:r>
            <a:endParaRPr lang="en-US" sz="1800" spc="36">
              <a:solidFill>
                <a:srgbClr val="000000"/>
              </a:solidFill>
              <a:latin typeface="Arial" panose="020B0604020202020204" pitchFamily="34" charset="0"/>
              <a:ea typeface="Benchmark" panose="00000500000000000000"/>
              <a:cs typeface="Arial" panose="020B0604020202020204" pitchFamily="34" charset="0"/>
              <a:sym typeface="Benchmark" panose="00000500000000000000"/>
            </a:endParaRPr>
          </a:p>
        </p:txBody>
      </p:sp>
      <p:sp>
        <p:nvSpPr>
          <p:cNvPr id="25" name="TextBox 25"/>
          <p:cNvSpPr txBox="1"/>
          <p:nvPr/>
        </p:nvSpPr>
        <p:spPr>
          <a:xfrm>
            <a:off x="4649677" y="2278479"/>
            <a:ext cx="2621955" cy="370205"/>
          </a:xfrm>
          <a:prstGeom prst="rect">
            <a:avLst/>
          </a:prstGeom>
        </p:spPr>
        <p:txBody>
          <a:bodyPr lIns="0" tIns="0" rIns="0" bIns="0" rtlCol="0" anchor="t">
            <a:spAutoFit/>
          </a:bodyPr>
          <a:lstStyle/>
          <a:p>
            <a:pPr algn="ctr">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single wall paper cup</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26" name="TextBox 26"/>
          <p:cNvSpPr txBox="1"/>
          <p:nvPr/>
        </p:nvSpPr>
        <p:spPr>
          <a:xfrm>
            <a:off x="8204911" y="2280400"/>
            <a:ext cx="583153"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8OZ</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27" name="TextBox 27"/>
          <p:cNvSpPr txBox="1"/>
          <p:nvPr/>
        </p:nvSpPr>
        <p:spPr>
          <a:xfrm>
            <a:off x="9934479" y="2299450"/>
            <a:ext cx="552097"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7.8g</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28" name="TextBox 28"/>
          <p:cNvSpPr txBox="1"/>
          <p:nvPr/>
        </p:nvSpPr>
        <p:spPr>
          <a:xfrm>
            <a:off x="11646794" y="2268493"/>
            <a:ext cx="1180337"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80*56*92</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29" name="TextBox 29"/>
          <p:cNvSpPr txBox="1"/>
          <p:nvPr/>
        </p:nvSpPr>
        <p:spPr>
          <a:xfrm>
            <a:off x="13987500" y="2238143"/>
            <a:ext cx="914528"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50/1000</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30" name="TextBox 30"/>
          <p:cNvSpPr txBox="1"/>
          <p:nvPr/>
        </p:nvSpPr>
        <p:spPr>
          <a:xfrm>
            <a:off x="16495814" y="2228923"/>
            <a:ext cx="1283214"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41*33*38.5</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31" name="TextBox 31"/>
          <p:cNvSpPr txBox="1"/>
          <p:nvPr/>
        </p:nvSpPr>
        <p:spPr>
          <a:xfrm>
            <a:off x="4801184" y="2843836"/>
            <a:ext cx="2456297"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single wall paper cup</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32" name="TextBox 32"/>
          <p:cNvSpPr txBox="1"/>
          <p:nvPr/>
        </p:nvSpPr>
        <p:spPr>
          <a:xfrm>
            <a:off x="8220357" y="2882082"/>
            <a:ext cx="729619"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12OZ</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33" name="TextBox 33"/>
          <p:cNvSpPr txBox="1"/>
          <p:nvPr/>
        </p:nvSpPr>
        <p:spPr>
          <a:xfrm>
            <a:off x="9897803" y="2843836"/>
            <a:ext cx="616069"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9.8g</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34" name="TextBox 34"/>
          <p:cNvSpPr txBox="1"/>
          <p:nvPr/>
        </p:nvSpPr>
        <p:spPr>
          <a:xfrm>
            <a:off x="11646794" y="2843836"/>
            <a:ext cx="1180337"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90*60*112</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35" name="TextBox 35"/>
          <p:cNvSpPr txBox="1"/>
          <p:nvPr/>
        </p:nvSpPr>
        <p:spPr>
          <a:xfrm>
            <a:off x="13987500" y="2842060"/>
            <a:ext cx="944178"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50/1000</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36" name="TextBox 36"/>
          <p:cNvSpPr txBox="1"/>
          <p:nvPr/>
        </p:nvSpPr>
        <p:spPr>
          <a:xfrm>
            <a:off x="16495814" y="2737285"/>
            <a:ext cx="1283214"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45.5*37*48</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37" name="TextBox 37"/>
          <p:cNvSpPr txBox="1"/>
          <p:nvPr/>
        </p:nvSpPr>
        <p:spPr>
          <a:xfrm>
            <a:off x="4635526" y="3409193"/>
            <a:ext cx="2621955" cy="370205"/>
          </a:xfrm>
          <a:prstGeom prst="rect">
            <a:avLst/>
          </a:prstGeom>
        </p:spPr>
        <p:txBody>
          <a:bodyPr lIns="0" tIns="0" rIns="0" bIns="0" rtlCol="0" anchor="t">
            <a:spAutoFit/>
          </a:bodyPr>
          <a:lstStyle/>
          <a:p>
            <a:pPr algn="ctr">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single wall paper cup</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38" name="TextBox 38"/>
          <p:cNvSpPr txBox="1"/>
          <p:nvPr/>
        </p:nvSpPr>
        <p:spPr>
          <a:xfrm>
            <a:off x="8204911" y="3428849"/>
            <a:ext cx="729619"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16OZ</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39" name="TextBox 39"/>
          <p:cNvSpPr txBox="1"/>
          <p:nvPr/>
        </p:nvSpPr>
        <p:spPr>
          <a:xfrm>
            <a:off x="9886692" y="3409193"/>
            <a:ext cx="766235"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12.5g</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40" name="TextBox 40"/>
          <p:cNvSpPr txBox="1"/>
          <p:nvPr/>
        </p:nvSpPr>
        <p:spPr>
          <a:xfrm>
            <a:off x="11646794" y="3361140"/>
            <a:ext cx="1180337"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90*59*136</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41" name="TextBox 41"/>
          <p:cNvSpPr txBox="1"/>
          <p:nvPr/>
        </p:nvSpPr>
        <p:spPr>
          <a:xfrm>
            <a:off x="13987500" y="3360253"/>
            <a:ext cx="1012445"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50/1000</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42" name="TextBox 42"/>
          <p:cNvSpPr txBox="1"/>
          <p:nvPr/>
        </p:nvSpPr>
        <p:spPr>
          <a:xfrm>
            <a:off x="16495814" y="3293578"/>
            <a:ext cx="1283214"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45.5*37*56</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43" name="TextBox 43"/>
          <p:cNvSpPr txBox="1"/>
          <p:nvPr/>
        </p:nvSpPr>
        <p:spPr>
          <a:xfrm>
            <a:off x="4808053" y="4232185"/>
            <a:ext cx="2621955"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double wall paper cup</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44" name="TextBox 44"/>
          <p:cNvSpPr txBox="1"/>
          <p:nvPr/>
        </p:nvSpPr>
        <p:spPr>
          <a:xfrm>
            <a:off x="8054004" y="4230870"/>
            <a:ext cx="734060" cy="370205"/>
          </a:xfrm>
          <a:prstGeom prst="rect">
            <a:avLst/>
          </a:prstGeom>
        </p:spPr>
        <p:txBody>
          <a:bodyPr lIns="0" tIns="0" rIns="0" bIns="0" rtlCol="0" anchor="t">
            <a:spAutoFit/>
          </a:bodyPr>
          <a:lstStyle/>
          <a:p>
            <a:pPr algn="ctr">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8OZ</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45" name="TextBox 45"/>
          <p:cNvSpPr txBox="1"/>
          <p:nvPr/>
        </p:nvSpPr>
        <p:spPr>
          <a:xfrm>
            <a:off x="9886692" y="4220988"/>
            <a:ext cx="766235"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12.5g</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46" name="TextBox 46"/>
          <p:cNvSpPr txBox="1"/>
          <p:nvPr/>
        </p:nvSpPr>
        <p:spPr>
          <a:xfrm>
            <a:off x="11646794" y="4232185"/>
            <a:ext cx="1180337"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80*56*92</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47" name="TextBox 47"/>
          <p:cNvSpPr txBox="1"/>
          <p:nvPr/>
        </p:nvSpPr>
        <p:spPr>
          <a:xfrm>
            <a:off x="13987500" y="4203610"/>
            <a:ext cx="816611"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25/500</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48" name="TextBox 48"/>
          <p:cNvSpPr txBox="1"/>
          <p:nvPr/>
        </p:nvSpPr>
        <p:spPr>
          <a:xfrm>
            <a:off x="16514162" y="4167432"/>
            <a:ext cx="1102607"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41*33*49</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49" name="TextBox 49"/>
          <p:cNvSpPr txBox="1"/>
          <p:nvPr/>
        </p:nvSpPr>
        <p:spPr>
          <a:xfrm>
            <a:off x="4808053" y="4864779"/>
            <a:ext cx="2516371"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double wall paper cup</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50" name="TextBox 50"/>
          <p:cNvSpPr txBox="1"/>
          <p:nvPr/>
        </p:nvSpPr>
        <p:spPr>
          <a:xfrm>
            <a:off x="8130568" y="4894837"/>
            <a:ext cx="731839" cy="356268"/>
          </a:xfrm>
          <a:prstGeom prst="rect">
            <a:avLst/>
          </a:prstGeom>
        </p:spPr>
        <p:txBody>
          <a:bodyPr lIns="0" tIns="0" rIns="0" bIns="0" rtlCol="0" anchor="t">
            <a:spAutoFit/>
          </a:bodyPr>
          <a:lstStyle/>
          <a:p>
            <a:pPr algn="ctr">
              <a:lnSpc>
                <a:spcPts val="2880"/>
              </a:lnSpc>
            </a:pPr>
            <a:r>
              <a:rPr lang="en-US" sz="1800" spc="36">
                <a:solidFill>
                  <a:srgbClr val="000000"/>
                </a:solidFill>
                <a:latin typeface="Arimo" panose="020B0604020202020204"/>
                <a:ea typeface="Arimo" panose="020B0604020202020204"/>
                <a:cs typeface="Arimo" panose="020B0604020202020204"/>
                <a:sym typeface="Arimo" panose="020B0604020202020204"/>
              </a:rPr>
              <a:t>12OZ</a:t>
            </a:r>
            <a:endParaRPr lang="en-US" sz="1800" spc="36">
              <a:solidFill>
                <a:srgbClr val="000000"/>
              </a:solidFill>
              <a:latin typeface="Arimo" panose="020B0604020202020204"/>
              <a:ea typeface="Arimo" panose="020B0604020202020204"/>
              <a:cs typeface="Arimo" panose="020B0604020202020204"/>
              <a:sym typeface="Arimo" panose="020B0604020202020204"/>
            </a:endParaRPr>
          </a:p>
        </p:txBody>
      </p:sp>
      <p:sp>
        <p:nvSpPr>
          <p:cNvPr id="51" name="TextBox 51"/>
          <p:cNvSpPr txBox="1"/>
          <p:nvPr/>
        </p:nvSpPr>
        <p:spPr>
          <a:xfrm>
            <a:off x="9886692" y="4879394"/>
            <a:ext cx="766235"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17.5g</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52" name="TextBox 52"/>
          <p:cNvSpPr txBox="1"/>
          <p:nvPr/>
        </p:nvSpPr>
        <p:spPr>
          <a:xfrm>
            <a:off x="11646794" y="4879394"/>
            <a:ext cx="1180337"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90*60*112</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53" name="TextBox 53"/>
          <p:cNvSpPr txBox="1"/>
          <p:nvPr/>
        </p:nvSpPr>
        <p:spPr>
          <a:xfrm>
            <a:off x="13987500" y="4806316"/>
            <a:ext cx="816611"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25/500</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54" name="TextBox 54"/>
          <p:cNvSpPr txBox="1"/>
          <p:nvPr/>
        </p:nvSpPr>
        <p:spPr>
          <a:xfrm>
            <a:off x="16495814" y="4828499"/>
            <a:ext cx="1606460"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45.5*37*47.5</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55" name="TextBox 55"/>
          <p:cNvSpPr txBox="1"/>
          <p:nvPr/>
        </p:nvSpPr>
        <p:spPr>
          <a:xfrm>
            <a:off x="4808053" y="5607137"/>
            <a:ext cx="2621955"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double wall paper cup</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56" name="TextBox 56"/>
          <p:cNvSpPr txBox="1"/>
          <p:nvPr/>
        </p:nvSpPr>
        <p:spPr>
          <a:xfrm>
            <a:off x="8138291" y="5533598"/>
            <a:ext cx="731839" cy="370205"/>
          </a:xfrm>
          <a:prstGeom prst="rect">
            <a:avLst/>
          </a:prstGeom>
        </p:spPr>
        <p:txBody>
          <a:bodyPr lIns="0" tIns="0" rIns="0" bIns="0" rtlCol="0" anchor="t">
            <a:spAutoFit/>
          </a:bodyPr>
          <a:lstStyle/>
          <a:p>
            <a:pPr algn="ctr">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16OZ</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57" name="TextBox 57"/>
          <p:cNvSpPr txBox="1"/>
          <p:nvPr/>
        </p:nvSpPr>
        <p:spPr>
          <a:xfrm>
            <a:off x="9897803" y="5540463"/>
            <a:ext cx="766235"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22g</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58" name="TextBox 58"/>
          <p:cNvSpPr txBox="1"/>
          <p:nvPr/>
        </p:nvSpPr>
        <p:spPr>
          <a:xfrm>
            <a:off x="11646794" y="5495498"/>
            <a:ext cx="1180337"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90*59*136</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59" name="TextBox 59"/>
          <p:cNvSpPr txBox="1"/>
          <p:nvPr/>
        </p:nvSpPr>
        <p:spPr>
          <a:xfrm>
            <a:off x="14051283" y="5479430"/>
            <a:ext cx="816611"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25/500</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60" name="TextBox 60"/>
          <p:cNvSpPr txBox="1"/>
          <p:nvPr/>
        </p:nvSpPr>
        <p:spPr>
          <a:xfrm>
            <a:off x="16495814" y="5429283"/>
            <a:ext cx="1308328"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45.5*37*58</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61" name="TextBox 61"/>
          <p:cNvSpPr txBox="1"/>
          <p:nvPr/>
        </p:nvSpPr>
        <p:spPr>
          <a:xfrm>
            <a:off x="4819574" y="6211054"/>
            <a:ext cx="2452058"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double wall paper cup</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62" name="TextBox 62"/>
          <p:cNvSpPr txBox="1"/>
          <p:nvPr/>
        </p:nvSpPr>
        <p:spPr>
          <a:xfrm>
            <a:off x="8138291" y="6226095"/>
            <a:ext cx="731839" cy="370205"/>
          </a:xfrm>
          <a:prstGeom prst="rect">
            <a:avLst/>
          </a:prstGeom>
        </p:spPr>
        <p:txBody>
          <a:bodyPr lIns="0" tIns="0" rIns="0" bIns="0" rtlCol="0" anchor="t">
            <a:spAutoFit/>
          </a:bodyPr>
          <a:lstStyle/>
          <a:p>
            <a:pPr algn="ctr">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20OZ</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63" name="TextBox 63"/>
          <p:cNvSpPr txBox="1"/>
          <p:nvPr/>
        </p:nvSpPr>
        <p:spPr>
          <a:xfrm>
            <a:off x="9880928" y="6194665"/>
            <a:ext cx="766235"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24.6g</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64" name="TextBox 64"/>
          <p:cNvSpPr txBox="1"/>
          <p:nvPr/>
        </p:nvSpPr>
        <p:spPr>
          <a:xfrm>
            <a:off x="11680598" y="6226095"/>
            <a:ext cx="1180337"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90*60*161</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65" name="TextBox 65"/>
          <p:cNvSpPr txBox="1"/>
          <p:nvPr/>
        </p:nvSpPr>
        <p:spPr>
          <a:xfrm>
            <a:off x="14017150" y="6194665"/>
            <a:ext cx="816611"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25/500</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66" name="TextBox 66"/>
          <p:cNvSpPr txBox="1"/>
          <p:nvPr/>
        </p:nvSpPr>
        <p:spPr>
          <a:xfrm>
            <a:off x="16522596" y="6172954"/>
            <a:ext cx="1281546"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46*45.5*66</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67" name="TextBox 67"/>
          <p:cNvSpPr txBox="1"/>
          <p:nvPr/>
        </p:nvSpPr>
        <p:spPr>
          <a:xfrm>
            <a:off x="4864601" y="7137461"/>
            <a:ext cx="2104355"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ripple paper cup</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68" name="TextBox 68"/>
          <p:cNvSpPr txBox="1"/>
          <p:nvPr/>
        </p:nvSpPr>
        <p:spPr>
          <a:xfrm>
            <a:off x="8083381" y="7146986"/>
            <a:ext cx="734060" cy="370205"/>
          </a:xfrm>
          <a:prstGeom prst="rect">
            <a:avLst/>
          </a:prstGeom>
        </p:spPr>
        <p:txBody>
          <a:bodyPr lIns="0" tIns="0" rIns="0" bIns="0" rtlCol="0" anchor="t">
            <a:spAutoFit/>
          </a:bodyPr>
          <a:lstStyle/>
          <a:p>
            <a:pPr algn="ctr">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8OZ</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69" name="TextBox 69"/>
          <p:cNvSpPr txBox="1"/>
          <p:nvPr/>
        </p:nvSpPr>
        <p:spPr>
          <a:xfrm>
            <a:off x="9934479" y="7095072"/>
            <a:ext cx="766235"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12g</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70" name="TextBox 70"/>
          <p:cNvSpPr txBox="1"/>
          <p:nvPr/>
        </p:nvSpPr>
        <p:spPr>
          <a:xfrm>
            <a:off x="11646794" y="7146986"/>
            <a:ext cx="1180337"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90*60*84</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71" name="TextBox 71"/>
          <p:cNvSpPr txBox="1"/>
          <p:nvPr/>
        </p:nvSpPr>
        <p:spPr>
          <a:xfrm>
            <a:off x="14133768" y="7095072"/>
            <a:ext cx="816611"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25/500</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72" name="TextBox 72"/>
          <p:cNvSpPr txBox="1"/>
          <p:nvPr/>
        </p:nvSpPr>
        <p:spPr>
          <a:xfrm>
            <a:off x="16552468" y="7051736"/>
            <a:ext cx="1283214"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45*37*45</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73" name="TextBox 73"/>
          <p:cNvSpPr txBox="1"/>
          <p:nvPr/>
        </p:nvSpPr>
        <p:spPr>
          <a:xfrm>
            <a:off x="4861542" y="7808053"/>
            <a:ext cx="1929683"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ripple paper cup</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74" name="TextBox 74"/>
          <p:cNvSpPr txBox="1"/>
          <p:nvPr/>
        </p:nvSpPr>
        <p:spPr>
          <a:xfrm>
            <a:off x="8147237" y="7808053"/>
            <a:ext cx="734060" cy="370205"/>
          </a:xfrm>
          <a:prstGeom prst="rect">
            <a:avLst/>
          </a:prstGeom>
        </p:spPr>
        <p:txBody>
          <a:bodyPr lIns="0" tIns="0" rIns="0" bIns="0" rtlCol="0" anchor="t">
            <a:spAutoFit/>
          </a:bodyPr>
          <a:lstStyle/>
          <a:p>
            <a:pPr algn="ctr">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12OZ</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75" name="TextBox 75"/>
          <p:cNvSpPr txBox="1"/>
          <p:nvPr/>
        </p:nvSpPr>
        <p:spPr>
          <a:xfrm>
            <a:off x="11646794" y="7750903"/>
            <a:ext cx="1180337"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90*60*112</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76" name="TextBox 76"/>
          <p:cNvSpPr txBox="1"/>
          <p:nvPr/>
        </p:nvSpPr>
        <p:spPr>
          <a:xfrm>
            <a:off x="14133768" y="7765664"/>
            <a:ext cx="816611"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25/500</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77" name="TextBox 77"/>
          <p:cNvSpPr txBox="1"/>
          <p:nvPr/>
        </p:nvSpPr>
        <p:spPr>
          <a:xfrm>
            <a:off x="16609122" y="7750903"/>
            <a:ext cx="1283214"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54*33*41</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78" name="TextBox 78"/>
          <p:cNvSpPr txBox="1"/>
          <p:nvPr/>
        </p:nvSpPr>
        <p:spPr>
          <a:xfrm>
            <a:off x="9897803" y="7813290"/>
            <a:ext cx="766235"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14.7g</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79" name="TextBox 79"/>
          <p:cNvSpPr txBox="1"/>
          <p:nvPr/>
        </p:nvSpPr>
        <p:spPr>
          <a:xfrm>
            <a:off x="4864601" y="8483058"/>
            <a:ext cx="1886981"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ripple paper cup</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80" name="TextBox 80"/>
          <p:cNvSpPr txBox="1"/>
          <p:nvPr/>
        </p:nvSpPr>
        <p:spPr>
          <a:xfrm>
            <a:off x="8128347" y="8464358"/>
            <a:ext cx="734060" cy="370205"/>
          </a:xfrm>
          <a:prstGeom prst="rect">
            <a:avLst/>
          </a:prstGeom>
        </p:spPr>
        <p:txBody>
          <a:bodyPr lIns="0" tIns="0" rIns="0" bIns="0" rtlCol="0" anchor="t">
            <a:spAutoFit/>
          </a:bodyPr>
          <a:lstStyle/>
          <a:p>
            <a:pPr algn="ctr">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16OZ</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81" name="TextBox 81"/>
          <p:cNvSpPr txBox="1"/>
          <p:nvPr/>
        </p:nvSpPr>
        <p:spPr>
          <a:xfrm>
            <a:off x="9934479" y="8464833"/>
            <a:ext cx="766235"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19.4g</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82" name="TextBox 82"/>
          <p:cNvSpPr txBox="1"/>
          <p:nvPr/>
        </p:nvSpPr>
        <p:spPr>
          <a:xfrm>
            <a:off x="11680598" y="8412708"/>
            <a:ext cx="1180337"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90*59*136</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83" name="TextBox 83"/>
          <p:cNvSpPr txBox="1"/>
          <p:nvPr/>
        </p:nvSpPr>
        <p:spPr>
          <a:xfrm>
            <a:off x="14170579" y="8412708"/>
            <a:ext cx="816611"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25/500</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84" name="TextBox 84"/>
          <p:cNvSpPr txBox="1"/>
          <p:nvPr/>
        </p:nvSpPr>
        <p:spPr>
          <a:xfrm>
            <a:off x="16617693" y="8412708"/>
            <a:ext cx="1283214"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56*37*45</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85" name="TextBox 85"/>
          <p:cNvSpPr txBox="1"/>
          <p:nvPr/>
        </p:nvSpPr>
        <p:spPr>
          <a:xfrm>
            <a:off x="4887116" y="9134601"/>
            <a:ext cx="1921239"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ripple paper cup</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86" name="TextBox 86"/>
          <p:cNvSpPr txBox="1"/>
          <p:nvPr/>
        </p:nvSpPr>
        <p:spPr>
          <a:xfrm>
            <a:off x="8149458" y="9120663"/>
            <a:ext cx="731839" cy="370205"/>
          </a:xfrm>
          <a:prstGeom prst="rect">
            <a:avLst/>
          </a:prstGeom>
        </p:spPr>
        <p:txBody>
          <a:bodyPr lIns="0" tIns="0" rIns="0" bIns="0" rtlCol="0" anchor="t">
            <a:spAutoFit/>
          </a:bodyPr>
          <a:lstStyle/>
          <a:p>
            <a:pPr algn="ctr">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20OZ</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87" name="TextBox 87"/>
          <p:cNvSpPr txBox="1"/>
          <p:nvPr/>
        </p:nvSpPr>
        <p:spPr>
          <a:xfrm>
            <a:off x="9934479" y="9103384"/>
            <a:ext cx="766235"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25g</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88" name="TextBox 88"/>
          <p:cNvSpPr txBox="1"/>
          <p:nvPr/>
        </p:nvSpPr>
        <p:spPr>
          <a:xfrm>
            <a:off x="11680598" y="9103384"/>
            <a:ext cx="1180337"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90*60*161</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89" name="TextBox 89"/>
          <p:cNvSpPr txBox="1"/>
          <p:nvPr/>
        </p:nvSpPr>
        <p:spPr>
          <a:xfrm>
            <a:off x="14183334" y="9103384"/>
            <a:ext cx="816611"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25/500</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90" name="TextBox 90"/>
          <p:cNvSpPr txBox="1"/>
          <p:nvPr/>
        </p:nvSpPr>
        <p:spPr>
          <a:xfrm>
            <a:off x="16589366" y="9071927"/>
            <a:ext cx="1339867"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46*45.5*66</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0" y="0"/>
            <a:ext cx="18288000" cy="5067066"/>
            <a:chOff x="0" y="0"/>
            <a:chExt cx="4816593" cy="1334536"/>
          </a:xfrm>
        </p:grpSpPr>
        <p:sp>
          <p:nvSpPr>
            <p:cNvPr id="3" name="Freeform 3"/>
            <p:cNvSpPr/>
            <p:nvPr/>
          </p:nvSpPr>
          <p:spPr>
            <a:xfrm>
              <a:off x="0" y="0"/>
              <a:ext cx="4816592" cy="1334536"/>
            </a:xfrm>
            <a:custGeom>
              <a:avLst/>
              <a:gdLst/>
              <a:ahLst/>
              <a:cxnLst/>
              <a:rect l="l" t="t" r="r" b="b"/>
              <a:pathLst>
                <a:path w="4816592" h="1334536">
                  <a:moveTo>
                    <a:pt x="0" y="0"/>
                  </a:moveTo>
                  <a:lnTo>
                    <a:pt x="4816592" y="0"/>
                  </a:lnTo>
                  <a:lnTo>
                    <a:pt x="4816592" y="1334536"/>
                  </a:lnTo>
                  <a:lnTo>
                    <a:pt x="0" y="1334536"/>
                  </a:lnTo>
                  <a:close/>
                </a:path>
              </a:pathLst>
            </a:custGeom>
            <a:solidFill>
              <a:srgbClr val="5FA241"/>
            </a:solidFill>
          </p:spPr>
        </p:sp>
        <p:sp>
          <p:nvSpPr>
            <p:cNvPr id="4" name="TextBox 4"/>
            <p:cNvSpPr txBox="1"/>
            <p:nvPr/>
          </p:nvSpPr>
          <p:spPr>
            <a:xfrm>
              <a:off x="0" y="-38100"/>
              <a:ext cx="4816593" cy="1372636"/>
            </a:xfrm>
            <a:prstGeom prst="rect">
              <a:avLst/>
            </a:prstGeom>
          </p:spPr>
          <p:txBody>
            <a:bodyPr lIns="50800" tIns="50800" rIns="50800" bIns="50800" rtlCol="0" anchor="ctr"/>
            <a:lstStyle/>
            <a:p>
              <a:pPr algn="ctr">
                <a:lnSpc>
                  <a:spcPts val="2660"/>
                </a:lnSpc>
              </a:pPr>
            </a:p>
          </p:txBody>
        </p:sp>
      </p:grpSp>
      <p:sp>
        <p:nvSpPr>
          <p:cNvPr id="5" name="AutoShape 5"/>
          <p:cNvSpPr/>
          <p:nvPr/>
        </p:nvSpPr>
        <p:spPr>
          <a:xfrm>
            <a:off x="351314" y="2441230"/>
            <a:ext cx="0" cy="3372132"/>
          </a:xfrm>
          <a:prstGeom prst="line">
            <a:avLst/>
          </a:prstGeom>
          <a:ln w="19050" cap="flat">
            <a:solidFill>
              <a:srgbClr val="FFFFFF"/>
            </a:solidFill>
            <a:prstDash val="solid"/>
            <a:headEnd type="none" w="sm" len="sm"/>
            <a:tailEnd type="none" w="sm" len="sm"/>
          </a:ln>
        </p:spPr>
      </p:sp>
      <p:sp>
        <p:nvSpPr>
          <p:cNvPr id="6" name="AutoShape 6"/>
          <p:cNvSpPr/>
          <p:nvPr/>
        </p:nvSpPr>
        <p:spPr>
          <a:xfrm flipH="1">
            <a:off x="341789" y="5077036"/>
            <a:ext cx="0" cy="2904371"/>
          </a:xfrm>
          <a:prstGeom prst="line">
            <a:avLst/>
          </a:prstGeom>
          <a:ln w="19050" cap="flat">
            <a:solidFill>
              <a:srgbClr val="493F35"/>
            </a:solidFill>
            <a:prstDash val="solid"/>
            <a:headEnd type="none" w="sm" len="sm"/>
            <a:tailEnd type="none" w="sm" len="sm"/>
          </a:ln>
        </p:spPr>
      </p:sp>
      <p:grpSp>
        <p:nvGrpSpPr>
          <p:cNvPr id="7" name="Group 7"/>
          <p:cNvGrpSpPr/>
          <p:nvPr/>
        </p:nvGrpSpPr>
        <p:grpSpPr>
          <a:xfrm rot="0">
            <a:off x="597127" y="2560889"/>
            <a:ext cx="4422097" cy="5674652"/>
            <a:chOff x="0" y="0"/>
            <a:chExt cx="1100441" cy="1412140"/>
          </a:xfrm>
        </p:grpSpPr>
        <p:sp>
          <p:nvSpPr>
            <p:cNvPr id="8" name="Freeform 8"/>
            <p:cNvSpPr/>
            <p:nvPr/>
          </p:nvSpPr>
          <p:spPr>
            <a:xfrm>
              <a:off x="0" y="0"/>
              <a:ext cx="1100441" cy="1412140"/>
            </a:xfrm>
            <a:custGeom>
              <a:avLst/>
              <a:gdLst/>
              <a:ahLst/>
              <a:cxnLst/>
              <a:rect l="l" t="t" r="r" b="b"/>
              <a:pathLst>
                <a:path w="1100441" h="1412140">
                  <a:moveTo>
                    <a:pt x="0" y="0"/>
                  </a:moveTo>
                  <a:lnTo>
                    <a:pt x="1100441" y="0"/>
                  </a:lnTo>
                  <a:lnTo>
                    <a:pt x="1100441" y="1412140"/>
                  </a:lnTo>
                  <a:lnTo>
                    <a:pt x="0" y="1412140"/>
                  </a:lnTo>
                  <a:close/>
                </a:path>
              </a:pathLst>
            </a:custGeom>
            <a:blipFill>
              <a:blip r:embed="rId1"/>
              <a:stretch>
                <a:fillRect l="-14162" r="-14162"/>
              </a:stretch>
            </a:blipFill>
            <a:ln w="85725" cap="sq">
              <a:solidFill>
                <a:srgbClr val="5FA241"/>
              </a:solidFill>
              <a:prstDash val="solid"/>
              <a:miter/>
            </a:ln>
          </p:spPr>
        </p:sp>
      </p:grpSp>
      <p:sp>
        <p:nvSpPr>
          <p:cNvPr id="9" name="AutoShape 9"/>
          <p:cNvSpPr/>
          <p:nvPr/>
        </p:nvSpPr>
        <p:spPr>
          <a:xfrm>
            <a:off x="7709334" y="5143500"/>
            <a:ext cx="0" cy="5564509"/>
          </a:xfrm>
          <a:prstGeom prst="line">
            <a:avLst/>
          </a:prstGeom>
          <a:ln w="38100" cap="flat">
            <a:solidFill>
              <a:srgbClr val="493F35"/>
            </a:solidFill>
            <a:prstDash val="solid"/>
            <a:headEnd type="none" w="sm" len="sm"/>
            <a:tailEnd type="none" w="sm" len="sm"/>
          </a:ln>
        </p:spPr>
      </p:sp>
      <p:sp>
        <p:nvSpPr>
          <p:cNvPr id="10" name="AutoShape 10"/>
          <p:cNvSpPr/>
          <p:nvPr/>
        </p:nvSpPr>
        <p:spPr>
          <a:xfrm>
            <a:off x="12786028" y="5143500"/>
            <a:ext cx="0" cy="5564509"/>
          </a:xfrm>
          <a:prstGeom prst="line">
            <a:avLst/>
          </a:prstGeom>
          <a:ln w="38100" cap="flat">
            <a:solidFill>
              <a:srgbClr val="493F35"/>
            </a:solidFill>
            <a:prstDash val="solid"/>
            <a:headEnd type="none" w="sm" len="sm"/>
            <a:tailEnd type="none" w="sm" len="sm"/>
          </a:ln>
        </p:spPr>
      </p:sp>
      <p:sp>
        <p:nvSpPr>
          <p:cNvPr id="11" name="Freeform 11"/>
          <p:cNvSpPr/>
          <p:nvPr/>
        </p:nvSpPr>
        <p:spPr>
          <a:xfrm>
            <a:off x="0" y="8318694"/>
            <a:ext cx="1573327" cy="1995723"/>
          </a:xfrm>
          <a:custGeom>
            <a:avLst/>
            <a:gdLst/>
            <a:ahLst/>
            <a:cxnLst/>
            <a:rect l="l" t="t" r="r" b="b"/>
            <a:pathLst>
              <a:path w="1573327" h="1995723">
                <a:moveTo>
                  <a:pt x="0" y="0"/>
                </a:moveTo>
                <a:lnTo>
                  <a:pt x="1573327" y="0"/>
                </a:lnTo>
                <a:lnTo>
                  <a:pt x="1573327" y="1995723"/>
                </a:lnTo>
                <a:lnTo>
                  <a:pt x="0" y="1995723"/>
                </a:lnTo>
                <a:lnTo>
                  <a:pt x="0" y="0"/>
                </a:lnTo>
                <a:close/>
              </a:path>
            </a:pathLst>
          </a:custGeom>
          <a:blipFill>
            <a:blip r:embed="rId2"/>
            <a:stretch>
              <a:fillRect/>
            </a:stretch>
          </a:blipFill>
        </p:spPr>
      </p:sp>
      <p:sp>
        <p:nvSpPr>
          <p:cNvPr id="12" name="Freeform 12"/>
          <p:cNvSpPr/>
          <p:nvPr/>
        </p:nvSpPr>
        <p:spPr>
          <a:xfrm>
            <a:off x="6928658" y="5126471"/>
            <a:ext cx="1523251" cy="1337922"/>
          </a:xfrm>
          <a:custGeom>
            <a:avLst/>
            <a:gdLst/>
            <a:ahLst/>
            <a:cxnLst/>
            <a:rect l="l" t="t" r="r" b="b"/>
            <a:pathLst>
              <a:path w="1523251" h="1337922">
                <a:moveTo>
                  <a:pt x="0" y="0"/>
                </a:moveTo>
                <a:lnTo>
                  <a:pt x="1523251" y="0"/>
                </a:lnTo>
                <a:lnTo>
                  <a:pt x="1523251" y="1337922"/>
                </a:lnTo>
                <a:lnTo>
                  <a:pt x="0" y="1337922"/>
                </a:lnTo>
                <a:lnTo>
                  <a:pt x="0" y="0"/>
                </a:lnTo>
                <a:close/>
              </a:path>
            </a:pathLst>
          </a:custGeom>
          <a:blipFill>
            <a:blip r:embed="rId3"/>
            <a:stretch>
              <a:fillRect/>
            </a:stretch>
          </a:blipFill>
        </p:spPr>
      </p:sp>
      <p:sp>
        <p:nvSpPr>
          <p:cNvPr id="13" name="Freeform 13"/>
          <p:cNvSpPr/>
          <p:nvPr/>
        </p:nvSpPr>
        <p:spPr>
          <a:xfrm>
            <a:off x="6983468" y="6780547"/>
            <a:ext cx="1468442" cy="1471533"/>
          </a:xfrm>
          <a:custGeom>
            <a:avLst/>
            <a:gdLst/>
            <a:ahLst/>
            <a:cxnLst/>
            <a:rect l="l" t="t" r="r" b="b"/>
            <a:pathLst>
              <a:path w="1468442" h="1471533">
                <a:moveTo>
                  <a:pt x="0" y="0"/>
                </a:moveTo>
                <a:lnTo>
                  <a:pt x="1468441" y="0"/>
                </a:lnTo>
                <a:lnTo>
                  <a:pt x="1468441" y="1471533"/>
                </a:lnTo>
                <a:lnTo>
                  <a:pt x="0" y="1471533"/>
                </a:lnTo>
                <a:lnTo>
                  <a:pt x="0" y="0"/>
                </a:lnTo>
                <a:close/>
              </a:path>
            </a:pathLst>
          </a:custGeom>
          <a:blipFill>
            <a:blip r:embed="rId4"/>
            <a:stretch>
              <a:fillRect/>
            </a:stretch>
          </a:blipFill>
        </p:spPr>
      </p:sp>
      <p:sp>
        <p:nvSpPr>
          <p:cNvPr id="14" name="Freeform 14"/>
          <p:cNvSpPr/>
          <p:nvPr/>
        </p:nvSpPr>
        <p:spPr>
          <a:xfrm>
            <a:off x="6928658" y="8568235"/>
            <a:ext cx="1523251" cy="1523251"/>
          </a:xfrm>
          <a:custGeom>
            <a:avLst/>
            <a:gdLst/>
            <a:ahLst/>
            <a:cxnLst/>
            <a:rect l="l" t="t" r="r" b="b"/>
            <a:pathLst>
              <a:path w="1523251" h="1523251">
                <a:moveTo>
                  <a:pt x="0" y="0"/>
                </a:moveTo>
                <a:lnTo>
                  <a:pt x="1523251" y="0"/>
                </a:lnTo>
                <a:lnTo>
                  <a:pt x="1523251" y="1523251"/>
                </a:lnTo>
                <a:lnTo>
                  <a:pt x="0" y="1523251"/>
                </a:lnTo>
                <a:lnTo>
                  <a:pt x="0" y="0"/>
                </a:lnTo>
                <a:close/>
              </a:path>
            </a:pathLst>
          </a:custGeom>
          <a:blipFill>
            <a:blip r:embed="rId5"/>
            <a:stretch>
              <a:fillRect/>
            </a:stretch>
          </a:blipFill>
        </p:spPr>
      </p:sp>
      <p:sp>
        <p:nvSpPr>
          <p:cNvPr id="15" name="Freeform 15"/>
          <p:cNvSpPr/>
          <p:nvPr/>
        </p:nvSpPr>
        <p:spPr>
          <a:xfrm>
            <a:off x="11909282" y="5134721"/>
            <a:ext cx="1699116" cy="1699116"/>
          </a:xfrm>
          <a:custGeom>
            <a:avLst/>
            <a:gdLst/>
            <a:ahLst/>
            <a:cxnLst/>
            <a:rect l="l" t="t" r="r" b="b"/>
            <a:pathLst>
              <a:path w="1699116" h="1699116">
                <a:moveTo>
                  <a:pt x="0" y="0"/>
                </a:moveTo>
                <a:lnTo>
                  <a:pt x="1699116" y="0"/>
                </a:lnTo>
                <a:lnTo>
                  <a:pt x="1699116" y="1699116"/>
                </a:lnTo>
                <a:lnTo>
                  <a:pt x="0" y="1699116"/>
                </a:lnTo>
                <a:lnTo>
                  <a:pt x="0" y="0"/>
                </a:lnTo>
                <a:close/>
              </a:path>
            </a:pathLst>
          </a:custGeom>
          <a:blipFill>
            <a:blip r:embed="rId6"/>
            <a:stretch>
              <a:fillRect/>
            </a:stretch>
          </a:blipFill>
        </p:spPr>
      </p:sp>
      <p:sp>
        <p:nvSpPr>
          <p:cNvPr id="16" name="Freeform 16"/>
          <p:cNvSpPr/>
          <p:nvPr/>
        </p:nvSpPr>
        <p:spPr>
          <a:xfrm>
            <a:off x="12034975" y="8518063"/>
            <a:ext cx="1573423" cy="1573423"/>
          </a:xfrm>
          <a:custGeom>
            <a:avLst/>
            <a:gdLst/>
            <a:ahLst/>
            <a:cxnLst/>
            <a:rect l="l" t="t" r="r" b="b"/>
            <a:pathLst>
              <a:path w="1573423" h="1573423">
                <a:moveTo>
                  <a:pt x="0" y="0"/>
                </a:moveTo>
                <a:lnTo>
                  <a:pt x="1573423" y="0"/>
                </a:lnTo>
                <a:lnTo>
                  <a:pt x="1573423" y="1573423"/>
                </a:lnTo>
                <a:lnTo>
                  <a:pt x="0" y="1573423"/>
                </a:lnTo>
                <a:lnTo>
                  <a:pt x="0" y="0"/>
                </a:lnTo>
                <a:close/>
              </a:path>
            </a:pathLst>
          </a:custGeom>
          <a:blipFill>
            <a:blip r:embed="rId7"/>
            <a:stretch>
              <a:fillRect/>
            </a:stretch>
          </a:blipFill>
        </p:spPr>
      </p:sp>
      <p:sp>
        <p:nvSpPr>
          <p:cNvPr id="17" name="Freeform 17"/>
          <p:cNvSpPr/>
          <p:nvPr/>
        </p:nvSpPr>
        <p:spPr>
          <a:xfrm>
            <a:off x="6617083" y="2300721"/>
            <a:ext cx="732769" cy="569728"/>
          </a:xfrm>
          <a:custGeom>
            <a:avLst/>
            <a:gdLst/>
            <a:ahLst/>
            <a:cxnLst/>
            <a:rect l="l" t="t" r="r" b="b"/>
            <a:pathLst>
              <a:path w="732769" h="569728">
                <a:moveTo>
                  <a:pt x="0" y="0"/>
                </a:moveTo>
                <a:lnTo>
                  <a:pt x="732769" y="0"/>
                </a:lnTo>
                <a:lnTo>
                  <a:pt x="732769" y="569727"/>
                </a:lnTo>
                <a:lnTo>
                  <a:pt x="0" y="56972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8" name="TextBox 18"/>
          <p:cNvSpPr txBox="1"/>
          <p:nvPr/>
        </p:nvSpPr>
        <p:spPr>
          <a:xfrm>
            <a:off x="140232" y="-131876"/>
            <a:ext cx="4378921" cy="1016308"/>
          </a:xfrm>
          <a:prstGeom prst="rect">
            <a:avLst/>
          </a:prstGeom>
        </p:spPr>
        <p:txBody>
          <a:bodyPr lIns="0" tIns="0" rIns="0" bIns="0" rtlCol="0" anchor="t">
            <a:spAutoFit/>
          </a:bodyPr>
          <a:lstStyle/>
          <a:p>
            <a:pPr algn="l">
              <a:lnSpc>
                <a:spcPts val="8490"/>
              </a:lnSpc>
            </a:pPr>
            <a:r>
              <a:rPr lang="en-US" sz="5305" spc="106">
                <a:solidFill>
                  <a:srgbClr val="FFFFFF"/>
                </a:solidFill>
                <a:latin typeface="Benchmark" panose="00000500000000000000"/>
                <a:ea typeface="Benchmark" panose="00000500000000000000"/>
                <a:cs typeface="Benchmark" panose="00000500000000000000"/>
                <a:sym typeface="Benchmark" panose="00000500000000000000"/>
              </a:rPr>
              <a:t>What PET?</a:t>
            </a:r>
            <a:endParaRPr lang="en-US" sz="5305" spc="106">
              <a:solidFill>
                <a:srgbClr val="FFFFFF"/>
              </a:solidFill>
              <a:latin typeface="Benchmark" panose="00000500000000000000"/>
              <a:ea typeface="Benchmark" panose="00000500000000000000"/>
              <a:cs typeface="Benchmark" panose="00000500000000000000"/>
              <a:sym typeface="Benchmark" panose="00000500000000000000"/>
            </a:endParaRPr>
          </a:p>
        </p:txBody>
      </p:sp>
      <p:sp>
        <p:nvSpPr>
          <p:cNvPr id="19" name="TextBox 19"/>
          <p:cNvSpPr txBox="1"/>
          <p:nvPr/>
        </p:nvSpPr>
        <p:spPr>
          <a:xfrm>
            <a:off x="9047239" y="5700182"/>
            <a:ext cx="1782932" cy="512445"/>
          </a:xfrm>
          <a:prstGeom prst="rect">
            <a:avLst/>
          </a:prstGeom>
        </p:spPr>
        <p:txBody>
          <a:bodyPr lIns="0" tIns="0" rIns="0" bIns="0" rtlCol="0" anchor="t">
            <a:spAutoFit/>
          </a:bodyPr>
          <a:lstStyle/>
          <a:p>
            <a:pPr algn="l">
              <a:lnSpc>
                <a:spcPts val="4000"/>
              </a:lnSpc>
            </a:pPr>
            <a:r>
              <a:rPr lang="en-US" sz="2500" spc="49">
                <a:solidFill>
                  <a:srgbClr val="5FA241"/>
                </a:solidFill>
                <a:latin typeface="Arial" panose="020B0604020202020204" pitchFamily="34" charset="0"/>
                <a:ea typeface="思源黑体" panose="020B0500000000000000" charset="-122"/>
                <a:cs typeface="Arial" panose="020B0604020202020204" pitchFamily="34" charset="0"/>
                <a:sym typeface="思源黑体" panose="020B0500000000000000" charset="-122"/>
              </a:rPr>
              <a:t> REFINE</a:t>
            </a:r>
            <a:endParaRPr lang="en-US" sz="2500" spc="49">
              <a:solidFill>
                <a:srgbClr val="5FA241"/>
              </a:solidFill>
              <a:latin typeface="Arial" panose="020B0604020202020204" pitchFamily="34" charset="0"/>
              <a:ea typeface="思源黑体" panose="020B0500000000000000" charset="-122"/>
              <a:cs typeface="Arial" panose="020B0604020202020204" pitchFamily="34" charset="0"/>
              <a:sym typeface="思源黑体" panose="020B0500000000000000" charset="-122"/>
            </a:endParaRPr>
          </a:p>
        </p:txBody>
      </p:sp>
      <p:sp>
        <p:nvSpPr>
          <p:cNvPr id="20" name="TextBox 20"/>
          <p:cNvSpPr txBox="1"/>
          <p:nvPr/>
        </p:nvSpPr>
        <p:spPr>
          <a:xfrm>
            <a:off x="597127" y="884432"/>
            <a:ext cx="12663063" cy="1558925"/>
          </a:xfrm>
          <a:prstGeom prst="rect">
            <a:avLst/>
          </a:prstGeom>
        </p:spPr>
        <p:txBody>
          <a:bodyPr lIns="0" tIns="0" rIns="0" bIns="0" rtlCol="0" anchor="t">
            <a:spAutoFit/>
          </a:bodyPr>
          <a:lstStyle/>
          <a:p>
            <a:pPr algn="l">
              <a:lnSpc>
                <a:spcPts val="3040"/>
              </a:lnSpc>
            </a:pPr>
            <a:r>
              <a:rPr lang="en-US" sz="1900" b="1" spc="37">
                <a:solidFill>
                  <a:srgbClr val="FDFDFD"/>
                </a:solidFill>
                <a:latin typeface="Arial" panose="020B0604020202020204" pitchFamily="34" charset="0"/>
                <a:ea typeface="思源黑体 Bold" panose="020B0800000000000000" charset="-122"/>
                <a:cs typeface="Arial" panose="020B0604020202020204" pitchFamily="34" charset="0"/>
                <a:sym typeface="思源黑体 Bold" panose="020B0800000000000000" charset="-122"/>
              </a:rPr>
              <a:t>PET</a:t>
            </a:r>
            <a:r>
              <a:rPr lang="en-US" sz="1900" spc="37">
                <a:solidFill>
                  <a:srgbClr val="FDFDFD"/>
                </a:solidFill>
                <a:latin typeface="Arial" panose="020B0604020202020204" pitchFamily="34" charset="0"/>
                <a:ea typeface="思源黑体" panose="020B0500000000000000" charset="-122"/>
                <a:cs typeface="Arial" panose="020B0604020202020204" pitchFamily="34" charset="0"/>
                <a:sym typeface="思源黑体" panose="020B0500000000000000" charset="-122"/>
              </a:rPr>
              <a:t>, full name is </a:t>
            </a:r>
            <a:r>
              <a:rPr lang="en-US" sz="1900" b="1" spc="37">
                <a:solidFill>
                  <a:srgbClr val="FDFDFD"/>
                </a:solidFill>
                <a:latin typeface="Arial" panose="020B0604020202020204" pitchFamily="34" charset="0"/>
                <a:ea typeface="思源黑体 Bold" panose="020B0800000000000000" charset="-122"/>
                <a:cs typeface="Arial" panose="020B0604020202020204" pitchFamily="34" charset="0"/>
                <a:sym typeface="思源黑体 Bold" panose="020B0800000000000000" charset="-122"/>
              </a:rPr>
              <a:t>Polyethylene Terephthalate</a:t>
            </a:r>
            <a:r>
              <a:rPr lang="en-US" sz="1900" spc="37">
                <a:solidFill>
                  <a:srgbClr val="FDFDFD"/>
                </a:solidFill>
                <a:latin typeface="Arial" panose="020B0604020202020204" pitchFamily="34" charset="0"/>
                <a:ea typeface="思源黑体" panose="020B0500000000000000" charset="-122"/>
                <a:cs typeface="Arial" panose="020B0604020202020204" pitchFamily="34" charset="0"/>
                <a:sym typeface="思源黑体" panose="020B0500000000000000" charset="-122"/>
              </a:rPr>
              <a:t> ,which extractsfrom oil. It is also regarded as the eco-friendly productsbecause of its non-toxic and scentless. For PET .it is nowrecognized that the best way in the world is to recycle it soas to quantitatively control the entry ofnew products into themarket, This is not only good for the environment, it can alsosave resources.</a:t>
            </a:r>
            <a:endParaRPr lang="en-US" sz="1900" spc="37">
              <a:solidFill>
                <a:srgbClr val="FDFDFD"/>
              </a:solidFill>
              <a:latin typeface="Arial" panose="020B0604020202020204" pitchFamily="34" charset="0"/>
              <a:ea typeface="思源黑体" panose="020B0500000000000000" charset="-122"/>
              <a:cs typeface="Arial" panose="020B0604020202020204" pitchFamily="34" charset="0"/>
              <a:sym typeface="思源黑体" panose="020B0500000000000000" charset="-122"/>
            </a:endParaRPr>
          </a:p>
        </p:txBody>
      </p:sp>
      <p:sp>
        <p:nvSpPr>
          <p:cNvPr id="21" name="TextBox 21"/>
          <p:cNvSpPr txBox="1"/>
          <p:nvPr/>
        </p:nvSpPr>
        <p:spPr>
          <a:xfrm>
            <a:off x="1677242" y="9643308"/>
            <a:ext cx="3589569" cy="466725"/>
          </a:xfrm>
          <a:prstGeom prst="rect">
            <a:avLst/>
          </a:prstGeom>
        </p:spPr>
        <p:txBody>
          <a:bodyPr lIns="0" tIns="0" rIns="0" bIns="0" rtlCol="0" anchor="t">
            <a:spAutoFit/>
          </a:bodyPr>
          <a:lstStyle/>
          <a:p>
            <a:pPr algn="ctr">
              <a:lnSpc>
                <a:spcPts val="3640"/>
              </a:lnSpc>
              <a:spcBef>
                <a:spcPct val="0"/>
              </a:spcBef>
            </a:pPr>
            <a:r>
              <a:rPr lang="en-US" sz="2600">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www.mviecopack.com</a:t>
            </a:r>
            <a:endParaRPr lang="en-US" sz="2600">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
        <p:nvSpPr>
          <p:cNvPr id="22" name="TextBox 22"/>
          <p:cNvSpPr txBox="1"/>
          <p:nvPr/>
        </p:nvSpPr>
        <p:spPr>
          <a:xfrm>
            <a:off x="8786187" y="9221305"/>
            <a:ext cx="1974879" cy="512445"/>
          </a:xfrm>
          <a:prstGeom prst="rect">
            <a:avLst/>
          </a:prstGeom>
        </p:spPr>
        <p:txBody>
          <a:bodyPr lIns="0" tIns="0" rIns="0" bIns="0" rtlCol="0" anchor="t">
            <a:spAutoFit/>
          </a:bodyPr>
          <a:lstStyle/>
          <a:p>
            <a:pPr algn="l">
              <a:lnSpc>
                <a:spcPts val="4000"/>
              </a:lnSpc>
            </a:pPr>
            <a:r>
              <a:rPr lang="en-US" sz="2500" spc="49">
                <a:solidFill>
                  <a:srgbClr val="5FA241"/>
                </a:solidFill>
                <a:latin typeface="Arial" panose="020B0604020202020204" pitchFamily="34" charset="0"/>
                <a:ea typeface="思源黑体" panose="020B0500000000000000" charset="-122"/>
                <a:cs typeface="Arial" panose="020B0604020202020204" pitchFamily="34" charset="0"/>
                <a:sym typeface="思源黑体" panose="020B0500000000000000" charset="-122"/>
              </a:rPr>
              <a:t> PRODUCT</a:t>
            </a:r>
            <a:endParaRPr lang="en-US" sz="2500" spc="49">
              <a:solidFill>
                <a:srgbClr val="5FA241"/>
              </a:solidFill>
              <a:latin typeface="Arial" panose="020B0604020202020204" pitchFamily="34" charset="0"/>
              <a:ea typeface="思源黑体" panose="020B0500000000000000" charset="-122"/>
              <a:cs typeface="Arial" panose="020B0604020202020204" pitchFamily="34" charset="0"/>
              <a:sym typeface="思源黑体" panose="020B0500000000000000" charset="-122"/>
            </a:endParaRPr>
          </a:p>
        </p:txBody>
      </p:sp>
      <p:sp>
        <p:nvSpPr>
          <p:cNvPr id="23" name="TextBox 23"/>
          <p:cNvSpPr txBox="1"/>
          <p:nvPr/>
        </p:nvSpPr>
        <p:spPr>
          <a:xfrm>
            <a:off x="8893841" y="7462487"/>
            <a:ext cx="3478952" cy="512445"/>
          </a:xfrm>
          <a:prstGeom prst="rect">
            <a:avLst/>
          </a:prstGeom>
        </p:spPr>
        <p:txBody>
          <a:bodyPr lIns="0" tIns="0" rIns="0" bIns="0" rtlCol="0" anchor="t">
            <a:spAutoFit/>
          </a:bodyPr>
          <a:lstStyle/>
          <a:p>
            <a:pPr algn="l">
              <a:lnSpc>
                <a:spcPts val="4000"/>
              </a:lnSpc>
            </a:pPr>
            <a:r>
              <a:rPr lang="en-US" sz="2500" spc="49">
                <a:solidFill>
                  <a:srgbClr val="5FA241"/>
                </a:solidFill>
                <a:latin typeface="Arial" panose="020B0604020202020204" pitchFamily="34" charset="0"/>
                <a:ea typeface="思源黑体" panose="020B0500000000000000" charset="-122"/>
                <a:cs typeface="Arial" panose="020B0604020202020204" pitchFamily="34" charset="0"/>
                <a:sym typeface="思源黑体" panose="020B0500000000000000" charset="-122"/>
              </a:rPr>
              <a:t>PROCESS</a:t>
            </a:r>
            <a:endParaRPr lang="en-US" sz="2500" spc="49">
              <a:solidFill>
                <a:srgbClr val="5FA241"/>
              </a:solidFill>
              <a:latin typeface="Arial" panose="020B0604020202020204" pitchFamily="34" charset="0"/>
              <a:ea typeface="思源黑体" panose="020B0500000000000000" charset="-122"/>
              <a:cs typeface="Arial" panose="020B0604020202020204" pitchFamily="34" charset="0"/>
              <a:sym typeface="思源黑体" panose="020B0500000000000000" charset="-122"/>
            </a:endParaRPr>
          </a:p>
        </p:txBody>
      </p:sp>
      <p:sp>
        <p:nvSpPr>
          <p:cNvPr id="24" name="TextBox 24"/>
          <p:cNvSpPr txBox="1"/>
          <p:nvPr/>
        </p:nvSpPr>
        <p:spPr>
          <a:xfrm>
            <a:off x="14490927" y="8668499"/>
            <a:ext cx="2972801" cy="1538605"/>
          </a:xfrm>
          <a:prstGeom prst="rect">
            <a:avLst/>
          </a:prstGeom>
        </p:spPr>
        <p:txBody>
          <a:bodyPr lIns="0" tIns="0" rIns="0" bIns="0" rtlCol="0" anchor="t">
            <a:spAutoFit/>
          </a:bodyPr>
          <a:lstStyle/>
          <a:p>
            <a:pPr algn="l">
              <a:lnSpc>
                <a:spcPts val="4000"/>
              </a:lnSpc>
            </a:pPr>
            <a:r>
              <a:rPr lang="en-US" sz="2500" spc="49">
                <a:solidFill>
                  <a:srgbClr val="5FA241"/>
                </a:solidFill>
                <a:latin typeface="Arial" panose="020B0604020202020204" pitchFamily="34" charset="0"/>
                <a:ea typeface="思源黑体" panose="020B0500000000000000" charset="-122"/>
                <a:cs typeface="Arial" panose="020B0604020202020204" pitchFamily="34" charset="0"/>
                <a:sym typeface="思源黑体" panose="020B0500000000000000" charset="-122"/>
              </a:rPr>
              <a:t>MANUFACTURE OTHER PRODUCTS </a:t>
            </a:r>
            <a:endParaRPr lang="en-US" sz="2500" spc="49">
              <a:solidFill>
                <a:srgbClr val="5FA241"/>
              </a:solidFill>
              <a:latin typeface="Arial" panose="020B0604020202020204" pitchFamily="34" charset="0"/>
              <a:ea typeface="思源黑体" panose="020B0500000000000000" charset="-122"/>
              <a:cs typeface="Arial" panose="020B0604020202020204" pitchFamily="34" charset="0"/>
              <a:sym typeface="思源黑体" panose="020B0500000000000000" charset="-122"/>
            </a:endParaRPr>
          </a:p>
        </p:txBody>
      </p:sp>
      <p:sp>
        <p:nvSpPr>
          <p:cNvPr id="25" name="TextBox 25"/>
          <p:cNvSpPr txBox="1"/>
          <p:nvPr/>
        </p:nvSpPr>
        <p:spPr>
          <a:xfrm>
            <a:off x="14490927" y="5889029"/>
            <a:ext cx="1739476" cy="512445"/>
          </a:xfrm>
          <a:prstGeom prst="rect">
            <a:avLst/>
          </a:prstGeom>
        </p:spPr>
        <p:txBody>
          <a:bodyPr lIns="0" tIns="0" rIns="0" bIns="0" rtlCol="0" anchor="t">
            <a:spAutoFit/>
          </a:bodyPr>
          <a:lstStyle/>
          <a:p>
            <a:pPr algn="l">
              <a:lnSpc>
                <a:spcPts val="4000"/>
              </a:lnSpc>
            </a:pPr>
            <a:r>
              <a:rPr lang="en-US" sz="2500" spc="49">
                <a:solidFill>
                  <a:srgbClr val="5FA241"/>
                </a:solidFill>
                <a:latin typeface="Arial" panose="020B0604020202020204" pitchFamily="34" charset="0"/>
                <a:ea typeface="思源黑体" panose="020B0500000000000000" charset="-122"/>
                <a:cs typeface="Arial" panose="020B0604020202020204" pitchFamily="34" charset="0"/>
                <a:sym typeface="思源黑体" panose="020B0500000000000000" charset="-122"/>
              </a:rPr>
              <a:t>RETRIEVE</a:t>
            </a:r>
            <a:endParaRPr lang="en-US" sz="2500" spc="49">
              <a:solidFill>
                <a:srgbClr val="5FA241"/>
              </a:solidFill>
              <a:latin typeface="Arial" panose="020B0604020202020204" pitchFamily="34" charset="0"/>
              <a:ea typeface="思源黑体" panose="020B0500000000000000" charset="-122"/>
              <a:cs typeface="Arial" panose="020B0604020202020204" pitchFamily="34" charset="0"/>
              <a:sym typeface="思源黑体" panose="020B0500000000000000" charset="-122"/>
            </a:endParaRPr>
          </a:p>
        </p:txBody>
      </p:sp>
      <p:sp>
        <p:nvSpPr>
          <p:cNvPr id="26" name="TextBox 26"/>
          <p:cNvSpPr txBox="1"/>
          <p:nvPr/>
        </p:nvSpPr>
        <p:spPr>
          <a:xfrm>
            <a:off x="7486286" y="2262621"/>
            <a:ext cx="7694311" cy="1363980"/>
          </a:xfrm>
          <a:prstGeom prst="rect">
            <a:avLst/>
          </a:prstGeom>
        </p:spPr>
        <p:txBody>
          <a:bodyPr lIns="0" tIns="0" rIns="0" bIns="0" rtlCol="0" anchor="t">
            <a:spAutoFit/>
          </a:bodyPr>
          <a:lstStyle/>
          <a:p>
            <a:pPr algn="just">
              <a:lnSpc>
                <a:spcPts val="2660"/>
              </a:lnSpc>
              <a:spcBef>
                <a:spcPct val="0"/>
              </a:spcBef>
            </a:pPr>
            <a:r>
              <a:rPr lang="en-US" sz="1900">
                <a:solidFill>
                  <a:srgbClr val="FDFDFD"/>
                </a:solidFill>
                <a:latin typeface="Arial" panose="020B0604020202020204" pitchFamily="34" charset="0"/>
                <a:ea typeface="字由点字典黑 Bold" panose="00020600040101010101" charset="-122"/>
                <a:cs typeface="Arial" panose="020B0604020202020204" pitchFamily="34" charset="0"/>
                <a:sym typeface="字由点字典黑 Bold" panose="00020600040101010101" charset="-122"/>
              </a:rPr>
              <a:t>Temperature range</a:t>
            </a:r>
            <a:r>
              <a:rPr lang="en-US" sz="1900">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 PET products can withstand a tempera-ture range of </a:t>
            </a:r>
            <a:r>
              <a:rPr lang="en-US" sz="1900">
                <a:solidFill>
                  <a:srgbClr val="FDFDFD"/>
                </a:solidFill>
                <a:latin typeface="Arial" panose="020B0604020202020204" pitchFamily="34" charset="0"/>
                <a:ea typeface="字由点字典黑 Bold" panose="00020600040101010101" charset="-122"/>
                <a:cs typeface="Arial" panose="020B0604020202020204" pitchFamily="34" charset="0"/>
                <a:sym typeface="字由点字典黑 Bold" panose="00020600040101010101" charset="-122"/>
              </a:rPr>
              <a:t>-20 °C to 70°C</a:t>
            </a:r>
            <a:r>
              <a:rPr lang="en-US" sz="1900">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 lt is only used for cold drinking cup.</a:t>
            </a:r>
            <a:endParaRPr lang="en-US" sz="1900">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a:p>
            <a:pPr algn="just">
              <a:lnSpc>
                <a:spcPts val="2660"/>
              </a:lnSpc>
              <a:spcBef>
                <a:spcPct val="0"/>
              </a:spcBef>
            </a:pPr>
            <a:r>
              <a:rPr lang="en-US" sz="1900">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Transportation &amp; Store: During the transportation or store,PET does not need to add any insulated film.</a:t>
            </a:r>
            <a:endParaRPr lang="en-US" sz="1900">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
        <p:nvSpPr>
          <p:cNvPr id="27" name="TextBox 27"/>
          <p:cNvSpPr txBox="1"/>
          <p:nvPr/>
        </p:nvSpPr>
        <p:spPr>
          <a:xfrm>
            <a:off x="7486286" y="3757765"/>
            <a:ext cx="9773014" cy="1022985"/>
          </a:xfrm>
          <a:prstGeom prst="rect">
            <a:avLst/>
          </a:prstGeom>
        </p:spPr>
        <p:txBody>
          <a:bodyPr lIns="0" tIns="0" rIns="0" bIns="0" rtlCol="0" anchor="t">
            <a:spAutoFit/>
          </a:bodyPr>
          <a:lstStyle/>
          <a:p>
            <a:pPr algn="l">
              <a:lnSpc>
                <a:spcPts val="2660"/>
              </a:lnSpc>
              <a:spcBef>
                <a:spcPct val="0"/>
              </a:spcBef>
            </a:pPr>
            <a:r>
              <a:rPr lang="en-US" sz="1900">
                <a:solidFill>
                  <a:srgbClr val="FFFFFF"/>
                </a:solidFill>
                <a:latin typeface="Arial" panose="020B0604020202020204" pitchFamily="34" charset="0"/>
                <a:ea typeface="字由点字典黑 Bold" panose="00020600040101010101" charset="-122"/>
                <a:cs typeface="Arial" panose="020B0604020202020204" pitchFamily="34" charset="0"/>
                <a:sym typeface="字由点字典黑 Bold" panose="00020600040101010101" charset="-122"/>
              </a:rPr>
              <a:t>Recycle</a:t>
            </a:r>
            <a:r>
              <a:rPr lang="en-US" sz="1900">
                <a:solidFill>
                  <a:srgbClr val="FFFFFF"/>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 : For more convenient recycling, please sort out thegarbage after using up the PET products and throw them intothe designated garbage bin. Whether PET product isenvironmentally friendly depends entirely on wherewe each throw it.</a:t>
            </a:r>
            <a:endParaRPr lang="en-US" sz="1900">
              <a:solidFill>
                <a:srgbClr val="FFFFFF"/>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
        <p:nvSpPr>
          <p:cNvPr id="28" name="Freeform 28"/>
          <p:cNvSpPr/>
          <p:nvPr/>
        </p:nvSpPr>
        <p:spPr>
          <a:xfrm>
            <a:off x="6562274" y="3795865"/>
            <a:ext cx="732769" cy="569728"/>
          </a:xfrm>
          <a:custGeom>
            <a:avLst/>
            <a:gdLst/>
            <a:ahLst/>
            <a:cxnLst/>
            <a:rect l="l" t="t" r="r" b="b"/>
            <a:pathLst>
              <a:path w="732769" h="569728">
                <a:moveTo>
                  <a:pt x="0" y="0"/>
                </a:moveTo>
                <a:lnTo>
                  <a:pt x="732769" y="0"/>
                </a:lnTo>
                <a:lnTo>
                  <a:pt x="732769" y="569728"/>
                </a:lnTo>
                <a:lnTo>
                  <a:pt x="0" y="5697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286000">
            <a:off x="-1225458" y="-4546276"/>
            <a:ext cx="20738916" cy="19379553"/>
          </a:xfrm>
          <a:custGeom>
            <a:avLst/>
            <a:gdLst/>
            <a:ahLst/>
            <a:cxnLst/>
            <a:rect l="l" t="t" r="r" b="b"/>
            <a:pathLst>
              <a:path w="20738916" h="19379553">
                <a:moveTo>
                  <a:pt x="6347448" y="0"/>
                </a:moveTo>
                <a:lnTo>
                  <a:pt x="20738916" y="11284352"/>
                </a:lnTo>
                <a:lnTo>
                  <a:pt x="14391468" y="19379552"/>
                </a:lnTo>
                <a:lnTo>
                  <a:pt x="0" y="8095200"/>
                </a:lnTo>
                <a:lnTo>
                  <a:pt x="6347448" y="0"/>
                </a:lnTo>
                <a:close/>
              </a:path>
            </a:pathLst>
          </a:custGeom>
          <a:blipFill>
            <a:blip r:embed="rId1"/>
            <a:stretch>
              <a:fillRect l="-70" t="-41929" r="-7815" b="-31358"/>
            </a:stretch>
          </a:blipFill>
        </p:spPr>
      </p:sp>
      <p:sp>
        <p:nvSpPr>
          <p:cNvPr id="3" name="AutoShape 3"/>
          <p:cNvSpPr/>
          <p:nvPr/>
        </p:nvSpPr>
        <p:spPr>
          <a:xfrm flipV="1">
            <a:off x="6122952" y="1019175"/>
            <a:ext cx="11705880" cy="0"/>
          </a:xfrm>
          <a:prstGeom prst="line">
            <a:avLst/>
          </a:prstGeom>
          <a:ln w="19050" cap="flat">
            <a:solidFill>
              <a:srgbClr val="FFFFFF"/>
            </a:solidFill>
            <a:prstDash val="solid"/>
            <a:headEnd type="none" w="sm" len="sm"/>
            <a:tailEnd type="none" w="sm" len="sm"/>
          </a:ln>
        </p:spPr>
      </p:sp>
      <p:sp>
        <p:nvSpPr>
          <p:cNvPr id="4" name="AutoShape 4"/>
          <p:cNvSpPr/>
          <p:nvPr/>
        </p:nvSpPr>
        <p:spPr>
          <a:xfrm>
            <a:off x="7042444" y="9802307"/>
            <a:ext cx="9886810" cy="0"/>
          </a:xfrm>
          <a:prstGeom prst="line">
            <a:avLst/>
          </a:prstGeom>
          <a:ln w="19050" cap="flat">
            <a:solidFill>
              <a:srgbClr val="FFFFFF"/>
            </a:solidFill>
            <a:prstDash val="solid"/>
            <a:headEnd type="none" w="sm" len="sm"/>
            <a:tailEnd type="none" w="sm" len="sm"/>
          </a:ln>
        </p:spPr>
      </p:sp>
      <p:grpSp>
        <p:nvGrpSpPr>
          <p:cNvPr id="5" name="Group 5"/>
          <p:cNvGrpSpPr/>
          <p:nvPr/>
        </p:nvGrpSpPr>
        <p:grpSpPr>
          <a:xfrm rot="0">
            <a:off x="0" y="-4103"/>
            <a:ext cx="6674427" cy="5497263"/>
            <a:chOff x="0" y="0"/>
            <a:chExt cx="1034043" cy="851670"/>
          </a:xfrm>
        </p:grpSpPr>
        <p:sp>
          <p:nvSpPr>
            <p:cNvPr id="6" name="Freeform 6"/>
            <p:cNvSpPr/>
            <p:nvPr/>
          </p:nvSpPr>
          <p:spPr>
            <a:xfrm>
              <a:off x="0" y="0"/>
              <a:ext cx="1034043" cy="851670"/>
            </a:xfrm>
            <a:custGeom>
              <a:avLst/>
              <a:gdLst/>
              <a:ahLst/>
              <a:cxnLst/>
              <a:rect l="l" t="t" r="r" b="b"/>
              <a:pathLst>
                <a:path w="1034043" h="851670">
                  <a:moveTo>
                    <a:pt x="0" y="0"/>
                  </a:moveTo>
                  <a:lnTo>
                    <a:pt x="1034043" y="0"/>
                  </a:lnTo>
                  <a:lnTo>
                    <a:pt x="1034043" y="851670"/>
                  </a:lnTo>
                  <a:lnTo>
                    <a:pt x="0" y="851670"/>
                  </a:lnTo>
                  <a:close/>
                </a:path>
              </a:pathLst>
            </a:custGeom>
            <a:blipFill>
              <a:blip r:embed="rId2"/>
              <a:stretch>
                <a:fillRect t="-10706" b="-10706"/>
              </a:stretch>
            </a:blipFill>
            <a:ln w="85725" cap="sq">
              <a:solidFill>
                <a:srgbClr val="5FA241"/>
              </a:solidFill>
              <a:prstDash val="solid"/>
              <a:miter/>
            </a:ln>
          </p:spPr>
        </p:sp>
      </p:grpSp>
      <p:grpSp>
        <p:nvGrpSpPr>
          <p:cNvPr id="7" name="Group 7"/>
          <p:cNvGrpSpPr/>
          <p:nvPr/>
        </p:nvGrpSpPr>
        <p:grpSpPr>
          <a:xfrm rot="0">
            <a:off x="0" y="5493160"/>
            <a:ext cx="6674427" cy="4793840"/>
            <a:chOff x="0" y="0"/>
            <a:chExt cx="1034043" cy="742691"/>
          </a:xfrm>
        </p:grpSpPr>
        <p:sp>
          <p:nvSpPr>
            <p:cNvPr id="8" name="Freeform 8"/>
            <p:cNvSpPr/>
            <p:nvPr/>
          </p:nvSpPr>
          <p:spPr>
            <a:xfrm>
              <a:off x="0" y="0"/>
              <a:ext cx="1034043" cy="742691"/>
            </a:xfrm>
            <a:custGeom>
              <a:avLst/>
              <a:gdLst/>
              <a:ahLst/>
              <a:cxnLst/>
              <a:rect l="l" t="t" r="r" b="b"/>
              <a:pathLst>
                <a:path w="1034043" h="742691">
                  <a:moveTo>
                    <a:pt x="0" y="0"/>
                  </a:moveTo>
                  <a:lnTo>
                    <a:pt x="1034043" y="0"/>
                  </a:lnTo>
                  <a:lnTo>
                    <a:pt x="1034043" y="742691"/>
                  </a:lnTo>
                  <a:lnTo>
                    <a:pt x="0" y="742691"/>
                  </a:lnTo>
                  <a:close/>
                </a:path>
              </a:pathLst>
            </a:custGeom>
            <a:blipFill>
              <a:blip r:embed="rId3"/>
              <a:stretch>
                <a:fillRect t="-3516" b="-3516"/>
              </a:stretch>
            </a:blipFill>
            <a:ln w="85725" cap="sq">
              <a:solidFill>
                <a:srgbClr val="5FA241"/>
              </a:solidFill>
              <a:prstDash val="solid"/>
              <a:miter/>
            </a:ln>
          </p:spPr>
        </p:sp>
      </p:grpSp>
      <p:sp>
        <p:nvSpPr>
          <p:cNvPr id="9" name="AutoShape 9"/>
          <p:cNvSpPr/>
          <p:nvPr/>
        </p:nvSpPr>
        <p:spPr>
          <a:xfrm>
            <a:off x="6811000" y="1813939"/>
            <a:ext cx="9886810" cy="0"/>
          </a:xfrm>
          <a:prstGeom prst="line">
            <a:avLst/>
          </a:prstGeom>
          <a:ln w="19050" cap="flat">
            <a:solidFill>
              <a:srgbClr val="FFFFFF"/>
            </a:solidFill>
            <a:prstDash val="solid"/>
            <a:headEnd type="none" w="sm" len="sm"/>
            <a:tailEnd type="none" w="sm" len="sm"/>
          </a:ln>
        </p:spPr>
      </p:sp>
      <p:sp>
        <p:nvSpPr>
          <p:cNvPr id="10" name="AutoShape 10"/>
          <p:cNvSpPr/>
          <p:nvPr/>
        </p:nvSpPr>
        <p:spPr>
          <a:xfrm>
            <a:off x="6839371" y="6110418"/>
            <a:ext cx="9886810" cy="0"/>
          </a:xfrm>
          <a:prstGeom prst="line">
            <a:avLst/>
          </a:prstGeom>
          <a:ln w="19050" cap="flat">
            <a:solidFill>
              <a:srgbClr val="FFFFFF"/>
            </a:solidFill>
            <a:prstDash val="solid"/>
            <a:headEnd type="none" w="sm" len="sm"/>
            <a:tailEnd type="none" w="sm" len="sm"/>
          </a:ln>
        </p:spPr>
      </p:sp>
      <p:sp>
        <p:nvSpPr>
          <p:cNvPr id="11" name="TextBox 11"/>
          <p:cNvSpPr txBox="1"/>
          <p:nvPr/>
        </p:nvSpPr>
        <p:spPr>
          <a:xfrm>
            <a:off x="6674485" y="-251460"/>
            <a:ext cx="4575175" cy="1230630"/>
          </a:xfrm>
          <a:prstGeom prst="rect">
            <a:avLst/>
          </a:prstGeom>
        </p:spPr>
        <p:txBody>
          <a:bodyPr wrap="square" lIns="0" tIns="0" rIns="0" bIns="0" rtlCol="0" anchor="t">
            <a:spAutoFit/>
          </a:bodyPr>
          <a:lstStyle/>
          <a:p>
            <a:pPr algn="r">
              <a:lnSpc>
                <a:spcPts val="9600"/>
              </a:lnSpc>
            </a:pPr>
            <a:r>
              <a:rPr lang="en-US" sz="6000" spc="120">
                <a:solidFill>
                  <a:srgbClr val="5FA241"/>
                </a:solidFill>
                <a:latin typeface="Benchmark" panose="00000500000000000000"/>
                <a:ea typeface="Benchmark" panose="00000500000000000000"/>
                <a:cs typeface="Benchmark" panose="00000500000000000000"/>
                <a:sym typeface="Benchmark" panose="00000500000000000000"/>
              </a:rPr>
              <a:t>PET Cup</a:t>
            </a:r>
            <a:endParaRPr lang="en-US" sz="6000" spc="120">
              <a:solidFill>
                <a:srgbClr val="5FA241"/>
              </a:solidFill>
              <a:latin typeface="Benchmark" panose="00000500000000000000"/>
              <a:ea typeface="Benchmark" panose="00000500000000000000"/>
              <a:cs typeface="Benchmark" panose="00000500000000000000"/>
              <a:sym typeface="Benchmark" panose="00000500000000000000"/>
            </a:endParaRPr>
          </a:p>
        </p:txBody>
      </p:sp>
      <p:sp>
        <p:nvSpPr>
          <p:cNvPr id="12" name="TextBox 12"/>
          <p:cNvSpPr txBox="1"/>
          <p:nvPr/>
        </p:nvSpPr>
        <p:spPr>
          <a:xfrm>
            <a:off x="6811000" y="1110360"/>
            <a:ext cx="1388988" cy="389255"/>
          </a:xfrm>
          <a:prstGeom prst="rect">
            <a:avLst/>
          </a:prstGeom>
        </p:spPr>
        <p:txBody>
          <a:bodyPr lIns="0" tIns="0" rIns="0" bIns="0" rtlCol="0" anchor="t">
            <a:spAutoFit/>
          </a:bodyPr>
          <a:lstStyle/>
          <a:p>
            <a:pPr algn="ctr">
              <a:lnSpc>
                <a:spcPts val="3040"/>
              </a:lnSpc>
            </a:pPr>
            <a:r>
              <a:rPr lang="en-US" sz="1900" spc="38">
                <a:solidFill>
                  <a:srgbClr val="FFFFFF"/>
                </a:solidFill>
                <a:latin typeface="Arial" panose="020B0604020202020204" pitchFamily="34" charset="0"/>
                <a:ea typeface="Benchmark" panose="00000500000000000000"/>
                <a:cs typeface="Arial" panose="020B0604020202020204" pitchFamily="34" charset="0"/>
                <a:sym typeface="Benchmark" panose="00000500000000000000"/>
              </a:rPr>
              <a:t>Model No.</a:t>
            </a:r>
            <a:endParaRPr lang="en-US" sz="1900" spc="38">
              <a:solidFill>
                <a:srgbClr val="FFFFFF"/>
              </a:solidFill>
              <a:latin typeface="Arial" panose="020B0604020202020204" pitchFamily="34" charset="0"/>
              <a:ea typeface="Benchmark" panose="00000500000000000000"/>
              <a:cs typeface="Arial" panose="020B0604020202020204" pitchFamily="34" charset="0"/>
              <a:sym typeface="Benchmark" panose="00000500000000000000"/>
            </a:endParaRPr>
          </a:p>
        </p:txBody>
      </p:sp>
      <p:sp>
        <p:nvSpPr>
          <p:cNvPr id="13" name="TextBox 13"/>
          <p:cNvSpPr txBox="1"/>
          <p:nvPr/>
        </p:nvSpPr>
        <p:spPr>
          <a:xfrm>
            <a:off x="8085873" y="9838822"/>
            <a:ext cx="3589569" cy="466725"/>
          </a:xfrm>
          <a:prstGeom prst="rect">
            <a:avLst/>
          </a:prstGeom>
        </p:spPr>
        <p:txBody>
          <a:bodyPr lIns="0" tIns="0" rIns="0" bIns="0" rtlCol="0" anchor="t">
            <a:spAutoFit/>
          </a:bodyPr>
          <a:lstStyle/>
          <a:p>
            <a:pPr algn="ctr">
              <a:lnSpc>
                <a:spcPts val="3640"/>
              </a:lnSpc>
              <a:spcBef>
                <a:spcPct val="0"/>
              </a:spcBef>
            </a:pPr>
            <a:r>
              <a:rPr lang="en-US" sz="2600">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www.mviecopack.com</a:t>
            </a:r>
            <a:endParaRPr lang="en-US" sz="2600">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
        <p:nvSpPr>
          <p:cNvPr id="14" name="TextBox 14"/>
          <p:cNvSpPr txBox="1"/>
          <p:nvPr/>
        </p:nvSpPr>
        <p:spPr>
          <a:xfrm>
            <a:off x="10729533" y="1157985"/>
            <a:ext cx="1804993" cy="389255"/>
          </a:xfrm>
          <a:prstGeom prst="rect">
            <a:avLst/>
          </a:prstGeom>
        </p:spPr>
        <p:txBody>
          <a:bodyPr lIns="0" tIns="0" rIns="0" bIns="0" rtlCol="0" anchor="t">
            <a:spAutoFit/>
          </a:bodyPr>
          <a:lstStyle/>
          <a:p>
            <a:pPr algn="ctr">
              <a:lnSpc>
                <a:spcPts val="3040"/>
              </a:lnSpc>
            </a:pPr>
            <a:r>
              <a:rPr lang="en-US" sz="1900" spc="38">
                <a:solidFill>
                  <a:srgbClr val="FFFFFF"/>
                </a:solidFill>
                <a:latin typeface="Arial" panose="020B0604020202020204" pitchFamily="34" charset="0"/>
                <a:ea typeface="Arimo" panose="020B0604020202020204"/>
                <a:cs typeface="Arial" panose="020B0604020202020204" pitchFamily="34" charset="0"/>
                <a:sym typeface="Arimo" panose="020B0604020202020204"/>
              </a:rPr>
              <a:t>TΦ*BΦ*H(mm)</a:t>
            </a:r>
            <a:endParaRPr lang="en-US" sz="1900" spc="38">
              <a:solidFill>
                <a:srgbClr val="FFFFFF"/>
              </a:solidFill>
              <a:latin typeface="Arial" panose="020B0604020202020204" pitchFamily="34" charset="0"/>
              <a:ea typeface="Arimo" panose="020B0604020202020204"/>
              <a:cs typeface="Arial" panose="020B0604020202020204" pitchFamily="34" charset="0"/>
              <a:sym typeface="Arimo" panose="020B0604020202020204"/>
            </a:endParaRPr>
          </a:p>
        </p:txBody>
      </p:sp>
      <p:sp>
        <p:nvSpPr>
          <p:cNvPr id="15" name="TextBox 15"/>
          <p:cNvSpPr txBox="1"/>
          <p:nvPr/>
        </p:nvSpPr>
        <p:spPr>
          <a:xfrm>
            <a:off x="15065235" y="1188592"/>
            <a:ext cx="2669004" cy="389255"/>
          </a:xfrm>
          <a:prstGeom prst="rect">
            <a:avLst/>
          </a:prstGeom>
        </p:spPr>
        <p:txBody>
          <a:bodyPr lIns="0" tIns="0" rIns="0" bIns="0" rtlCol="0" anchor="t">
            <a:spAutoFit/>
          </a:bodyPr>
          <a:lstStyle/>
          <a:p>
            <a:pPr algn="ctr">
              <a:lnSpc>
                <a:spcPts val="3040"/>
              </a:lnSpc>
            </a:pPr>
            <a:r>
              <a:rPr lang="en-US" sz="1900" spc="38">
                <a:solidFill>
                  <a:srgbClr val="FFFFFF"/>
                </a:solidFill>
                <a:latin typeface="Arial" panose="020B0604020202020204" pitchFamily="34" charset="0"/>
                <a:ea typeface="Arimo" panose="020B0604020202020204"/>
                <a:cs typeface="Arial" panose="020B0604020202020204" pitchFamily="34" charset="0"/>
                <a:sym typeface="Arimo" panose="020B0604020202020204"/>
              </a:rPr>
              <a:t>Case Dimensions (cm)</a:t>
            </a:r>
            <a:endParaRPr lang="en-US" sz="1900" spc="38">
              <a:solidFill>
                <a:srgbClr val="FFFFFF"/>
              </a:solidFill>
              <a:latin typeface="Arial" panose="020B0604020202020204" pitchFamily="34" charset="0"/>
              <a:ea typeface="Arimo" panose="020B0604020202020204"/>
              <a:cs typeface="Arial" panose="020B0604020202020204" pitchFamily="34" charset="0"/>
              <a:sym typeface="Arimo" panose="020B0604020202020204"/>
            </a:endParaRPr>
          </a:p>
        </p:txBody>
      </p:sp>
      <p:sp>
        <p:nvSpPr>
          <p:cNvPr id="16" name="TextBox 16"/>
          <p:cNvSpPr txBox="1"/>
          <p:nvPr/>
        </p:nvSpPr>
        <p:spPr>
          <a:xfrm>
            <a:off x="12947544" y="1157985"/>
            <a:ext cx="1804993" cy="779145"/>
          </a:xfrm>
          <a:prstGeom prst="rect">
            <a:avLst/>
          </a:prstGeom>
        </p:spPr>
        <p:txBody>
          <a:bodyPr lIns="0" tIns="0" rIns="0" bIns="0" rtlCol="0" anchor="t">
            <a:spAutoFit/>
          </a:bodyPr>
          <a:lstStyle/>
          <a:p>
            <a:pPr algn="ctr">
              <a:lnSpc>
                <a:spcPts val="3040"/>
              </a:lnSpc>
            </a:pPr>
            <a:r>
              <a:rPr lang="en-US" sz="1900" spc="38">
                <a:solidFill>
                  <a:srgbClr val="FFFFFF"/>
                </a:solidFill>
                <a:latin typeface="Arial" panose="020B0604020202020204" pitchFamily="34" charset="0"/>
                <a:ea typeface="Benchmark" panose="00000500000000000000"/>
                <a:cs typeface="Arial" panose="020B0604020202020204" pitchFamily="34" charset="0"/>
                <a:sym typeface="Benchmark" panose="00000500000000000000"/>
              </a:rPr>
              <a:t>Pcs / Case Pack</a:t>
            </a:r>
            <a:endParaRPr lang="en-US" sz="1900" spc="38">
              <a:solidFill>
                <a:srgbClr val="FFFFFF"/>
              </a:solidFill>
              <a:latin typeface="Arial" panose="020B0604020202020204" pitchFamily="34" charset="0"/>
              <a:ea typeface="Benchmark" panose="00000500000000000000"/>
              <a:cs typeface="Arial" panose="020B0604020202020204" pitchFamily="34" charset="0"/>
              <a:sym typeface="Benchmark" panose="00000500000000000000"/>
            </a:endParaRPr>
          </a:p>
        </p:txBody>
      </p:sp>
      <p:sp>
        <p:nvSpPr>
          <p:cNvPr id="17" name="TextBox 17"/>
          <p:cNvSpPr txBox="1"/>
          <p:nvPr/>
        </p:nvSpPr>
        <p:spPr>
          <a:xfrm>
            <a:off x="6757154" y="1935428"/>
            <a:ext cx="1740993"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MVI-98-12OZ</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18" name="TextBox 18"/>
          <p:cNvSpPr txBox="1"/>
          <p:nvPr/>
        </p:nvSpPr>
        <p:spPr>
          <a:xfrm>
            <a:off x="6811000" y="4721170"/>
            <a:ext cx="1669198"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MVI-98-24OZ</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19" name="TextBox 19"/>
          <p:cNvSpPr txBox="1"/>
          <p:nvPr/>
        </p:nvSpPr>
        <p:spPr>
          <a:xfrm>
            <a:off x="6775103" y="2648532"/>
            <a:ext cx="1705095"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MVI-98-14OZ</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20" name="TextBox 20"/>
          <p:cNvSpPr txBox="1"/>
          <p:nvPr/>
        </p:nvSpPr>
        <p:spPr>
          <a:xfrm>
            <a:off x="6811000" y="4074741"/>
            <a:ext cx="1669198"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MVI-98-20OZ</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21" name="TextBox 21"/>
          <p:cNvSpPr txBox="1"/>
          <p:nvPr/>
        </p:nvSpPr>
        <p:spPr>
          <a:xfrm>
            <a:off x="6811000" y="3361637"/>
            <a:ext cx="1669198"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MVI-98-16OZ</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22" name="TextBox 22"/>
          <p:cNvSpPr txBox="1"/>
          <p:nvPr/>
        </p:nvSpPr>
        <p:spPr>
          <a:xfrm>
            <a:off x="10761533" y="1935428"/>
            <a:ext cx="1740993"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98/55/107</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23" name="TextBox 23"/>
          <p:cNvSpPr txBox="1"/>
          <p:nvPr/>
        </p:nvSpPr>
        <p:spPr>
          <a:xfrm>
            <a:off x="10793534" y="4723842"/>
            <a:ext cx="1740993"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98/59/153</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24" name="TextBox 24"/>
          <p:cNvSpPr txBox="1"/>
          <p:nvPr/>
        </p:nvSpPr>
        <p:spPr>
          <a:xfrm>
            <a:off x="10793534" y="3288108"/>
            <a:ext cx="1740993"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98/62/126</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25" name="TextBox 25"/>
          <p:cNvSpPr txBox="1"/>
          <p:nvPr/>
        </p:nvSpPr>
        <p:spPr>
          <a:xfrm>
            <a:off x="10729533" y="2658804"/>
            <a:ext cx="1740993"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98/57/105</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26" name="TextBox 26"/>
          <p:cNvSpPr txBox="1"/>
          <p:nvPr/>
        </p:nvSpPr>
        <p:spPr>
          <a:xfrm>
            <a:off x="13212196" y="1956814"/>
            <a:ext cx="1740993"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50/1000</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27" name="TextBox 27"/>
          <p:cNvSpPr txBox="1"/>
          <p:nvPr/>
        </p:nvSpPr>
        <p:spPr>
          <a:xfrm>
            <a:off x="13212196" y="2648532"/>
            <a:ext cx="1740993"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50/1000</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28" name="TextBox 28"/>
          <p:cNvSpPr txBox="1"/>
          <p:nvPr/>
        </p:nvSpPr>
        <p:spPr>
          <a:xfrm>
            <a:off x="13212196" y="3288108"/>
            <a:ext cx="1740993"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50/1000</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29" name="TextBox 29"/>
          <p:cNvSpPr txBox="1"/>
          <p:nvPr/>
        </p:nvSpPr>
        <p:spPr>
          <a:xfrm>
            <a:off x="13244196" y="4721170"/>
            <a:ext cx="1740993"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50/1000</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30" name="TextBox 30"/>
          <p:cNvSpPr txBox="1"/>
          <p:nvPr/>
        </p:nvSpPr>
        <p:spPr>
          <a:xfrm>
            <a:off x="15776026" y="1923698"/>
            <a:ext cx="1740993"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50.5*40.5*41</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31" name="TextBox 31"/>
          <p:cNvSpPr txBox="1"/>
          <p:nvPr/>
        </p:nvSpPr>
        <p:spPr>
          <a:xfrm>
            <a:off x="15776026" y="2658804"/>
            <a:ext cx="1740993"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50.5*40.5*39</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32" name="TextBox 32"/>
          <p:cNvSpPr txBox="1"/>
          <p:nvPr/>
        </p:nvSpPr>
        <p:spPr>
          <a:xfrm>
            <a:off x="15776026" y="3288108"/>
            <a:ext cx="1740993"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50.5*40.5*48.5</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33" name="TextBox 33"/>
          <p:cNvSpPr txBox="1"/>
          <p:nvPr/>
        </p:nvSpPr>
        <p:spPr>
          <a:xfrm>
            <a:off x="10793534" y="4001212"/>
            <a:ext cx="1740993"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98/60/145</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34" name="TextBox 34"/>
          <p:cNvSpPr txBox="1"/>
          <p:nvPr/>
        </p:nvSpPr>
        <p:spPr>
          <a:xfrm>
            <a:off x="15776026" y="4001212"/>
            <a:ext cx="1740993"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50.5*40.5*52</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35" name="TextBox 35"/>
          <p:cNvSpPr txBox="1"/>
          <p:nvPr/>
        </p:nvSpPr>
        <p:spPr>
          <a:xfrm>
            <a:off x="13212196" y="4001212"/>
            <a:ext cx="1740993"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50/1000</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36" name="TextBox 36"/>
          <p:cNvSpPr txBox="1"/>
          <p:nvPr/>
        </p:nvSpPr>
        <p:spPr>
          <a:xfrm>
            <a:off x="15827314" y="4721170"/>
            <a:ext cx="1740993"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50.5*40.5*53.5</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37" name="TextBox 37"/>
          <p:cNvSpPr txBox="1"/>
          <p:nvPr/>
        </p:nvSpPr>
        <p:spPr>
          <a:xfrm>
            <a:off x="6854190" y="4891405"/>
            <a:ext cx="4601845" cy="1230630"/>
          </a:xfrm>
          <a:prstGeom prst="rect">
            <a:avLst/>
          </a:prstGeom>
        </p:spPr>
        <p:txBody>
          <a:bodyPr wrap="square" lIns="0" tIns="0" rIns="0" bIns="0" rtlCol="0" anchor="t">
            <a:spAutoFit/>
          </a:bodyPr>
          <a:lstStyle/>
          <a:p>
            <a:pPr algn="just">
              <a:lnSpc>
                <a:spcPts val="9600"/>
              </a:lnSpc>
            </a:pPr>
            <a:r>
              <a:rPr lang="en-US" sz="6000" spc="120">
                <a:solidFill>
                  <a:srgbClr val="5FA241"/>
                </a:solidFill>
                <a:latin typeface="Benchmark" panose="00000500000000000000"/>
                <a:ea typeface="Benchmark" panose="00000500000000000000"/>
                <a:cs typeface="Benchmark" panose="00000500000000000000"/>
                <a:sym typeface="Benchmark" panose="00000500000000000000"/>
              </a:rPr>
              <a:t>PET Lid</a:t>
            </a:r>
            <a:endParaRPr lang="en-US" sz="6000" spc="120">
              <a:solidFill>
                <a:srgbClr val="5FA241"/>
              </a:solidFill>
              <a:latin typeface="Benchmark" panose="00000500000000000000"/>
              <a:ea typeface="Benchmark" panose="00000500000000000000"/>
              <a:cs typeface="Benchmark" panose="00000500000000000000"/>
              <a:sym typeface="Benchmark" panose="00000500000000000000"/>
            </a:endParaRPr>
          </a:p>
        </p:txBody>
      </p:sp>
      <p:sp>
        <p:nvSpPr>
          <p:cNvPr id="38" name="TextBox 38"/>
          <p:cNvSpPr txBox="1"/>
          <p:nvPr/>
        </p:nvSpPr>
        <p:spPr>
          <a:xfrm>
            <a:off x="6839371" y="6159017"/>
            <a:ext cx="1388988" cy="389255"/>
          </a:xfrm>
          <a:prstGeom prst="rect">
            <a:avLst/>
          </a:prstGeom>
        </p:spPr>
        <p:txBody>
          <a:bodyPr lIns="0" tIns="0" rIns="0" bIns="0" rtlCol="0" anchor="t">
            <a:spAutoFit/>
          </a:bodyPr>
          <a:lstStyle/>
          <a:p>
            <a:pPr algn="ctr">
              <a:lnSpc>
                <a:spcPts val="3040"/>
              </a:lnSpc>
            </a:pPr>
            <a:r>
              <a:rPr lang="en-US" sz="1900" spc="38">
                <a:solidFill>
                  <a:srgbClr val="FFFFFF"/>
                </a:solidFill>
                <a:latin typeface="Arial" panose="020B0604020202020204" pitchFamily="34" charset="0"/>
                <a:ea typeface="Benchmark" panose="00000500000000000000"/>
                <a:cs typeface="Arial" panose="020B0604020202020204" pitchFamily="34" charset="0"/>
                <a:sym typeface="Benchmark" panose="00000500000000000000"/>
              </a:rPr>
              <a:t>Model No.</a:t>
            </a:r>
            <a:endParaRPr lang="en-US" sz="1900" spc="38">
              <a:solidFill>
                <a:srgbClr val="FFFFFF"/>
              </a:solidFill>
              <a:latin typeface="Arial" panose="020B0604020202020204" pitchFamily="34" charset="0"/>
              <a:ea typeface="Benchmark" panose="00000500000000000000"/>
              <a:cs typeface="Arial" panose="020B0604020202020204" pitchFamily="34" charset="0"/>
              <a:sym typeface="Benchmark" panose="00000500000000000000"/>
            </a:endParaRPr>
          </a:p>
        </p:txBody>
      </p:sp>
      <p:sp>
        <p:nvSpPr>
          <p:cNvPr id="39" name="TextBox 39"/>
          <p:cNvSpPr txBox="1"/>
          <p:nvPr/>
        </p:nvSpPr>
        <p:spPr>
          <a:xfrm>
            <a:off x="10440275" y="6173119"/>
            <a:ext cx="1804993" cy="368935"/>
          </a:xfrm>
          <a:prstGeom prst="rect">
            <a:avLst/>
          </a:prstGeom>
        </p:spPr>
        <p:txBody>
          <a:bodyPr lIns="0" tIns="0" rIns="0" bIns="0" rtlCol="0" anchor="t">
            <a:spAutoFit/>
          </a:bodyPr>
          <a:lstStyle/>
          <a:p>
            <a:pPr algn="ctr">
              <a:lnSpc>
                <a:spcPts val="2880"/>
              </a:lnSpc>
            </a:pPr>
            <a:r>
              <a:rPr lang="en-US" sz="1800" spc="36">
                <a:solidFill>
                  <a:srgbClr val="FFFFFF"/>
                </a:solidFill>
                <a:latin typeface="Arial" panose="020B0604020202020204" pitchFamily="34" charset="0"/>
                <a:ea typeface="Arimo" panose="020B0604020202020204"/>
                <a:cs typeface="Arial" panose="020B0604020202020204" pitchFamily="34" charset="0"/>
                <a:sym typeface="Arimo" panose="020B0604020202020204"/>
              </a:rPr>
              <a:t>TΦ*BΦ*H(mm)</a:t>
            </a:r>
            <a:endParaRPr lang="en-US" sz="1800" spc="36">
              <a:solidFill>
                <a:srgbClr val="FFFFFF"/>
              </a:solidFill>
              <a:latin typeface="Arial" panose="020B0604020202020204" pitchFamily="34" charset="0"/>
              <a:ea typeface="Arimo" panose="020B0604020202020204"/>
              <a:cs typeface="Arial" panose="020B0604020202020204" pitchFamily="34" charset="0"/>
              <a:sym typeface="Arimo" panose="020B0604020202020204"/>
            </a:endParaRPr>
          </a:p>
        </p:txBody>
      </p:sp>
      <p:sp>
        <p:nvSpPr>
          <p:cNvPr id="40" name="TextBox 40"/>
          <p:cNvSpPr txBox="1"/>
          <p:nvPr/>
        </p:nvSpPr>
        <p:spPr>
          <a:xfrm>
            <a:off x="12877273" y="6182644"/>
            <a:ext cx="1804993" cy="368935"/>
          </a:xfrm>
          <a:prstGeom prst="rect">
            <a:avLst/>
          </a:prstGeom>
        </p:spPr>
        <p:txBody>
          <a:bodyPr lIns="0" tIns="0" rIns="0" bIns="0" rtlCol="0" anchor="t">
            <a:spAutoFit/>
          </a:bodyPr>
          <a:lstStyle/>
          <a:p>
            <a:pPr algn="ctr">
              <a:lnSpc>
                <a:spcPts val="2880"/>
              </a:lnSpc>
            </a:pPr>
            <a:r>
              <a:rPr lang="en-US" sz="1800" spc="36">
                <a:solidFill>
                  <a:srgbClr val="FFFFFF"/>
                </a:solidFill>
                <a:latin typeface="Arial" panose="020B0604020202020204" pitchFamily="34" charset="0"/>
                <a:ea typeface="Benchmark" panose="00000500000000000000"/>
                <a:cs typeface="Arial" panose="020B0604020202020204" pitchFamily="34" charset="0"/>
                <a:sym typeface="Benchmark" panose="00000500000000000000"/>
              </a:rPr>
              <a:t>Pcs / Case Pack</a:t>
            </a:r>
            <a:endParaRPr lang="en-US" sz="1800" spc="36">
              <a:solidFill>
                <a:srgbClr val="FFFFFF"/>
              </a:solidFill>
              <a:latin typeface="Arial" panose="020B0604020202020204" pitchFamily="34" charset="0"/>
              <a:ea typeface="Benchmark" panose="00000500000000000000"/>
              <a:cs typeface="Arial" panose="020B0604020202020204" pitchFamily="34" charset="0"/>
              <a:sym typeface="Benchmark" panose="00000500000000000000"/>
            </a:endParaRPr>
          </a:p>
        </p:txBody>
      </p:sp>
      <p:sp>
        <p:nvSpPr>
          <p:cNvPr id="41" name="TextBox 41"/>
          <p:cNvSpPr txBox="1"/>
          <p:nvPr/>
        </p:nvSpPr>
        <p:spPr>
          <a:xfrm>
            <a:off x="15312020" y="6198919"/>
            <a:ext cx="2669004" cy="368935"/>
          </a:xfrm>
          <a:prstGeom prst="rect">
            <a:avLst/>
          </a:prstGeom>
        </p:spPr>
        <p:txBody>
          <a:bodyPr lIns="0" tIns="0" rIns="0" bIns="0" rtlCol="0" anchor="t">
            <a:spAutoFit/>
          </a:bodyPr>
          <a:lstStyle/>
          <a:p>
            <a:pPr algn="ctr">
              <a:lnSpc>
                <a:spcPts val="2880"/>
              </a:lnSpc>
            </a:pPr>
            <a:r>
              <a:rPr lang="en-US" sz="1800" spc="36">
                <a:solidFill>
                  <a:srgbClr val="FFFFFF"/>
                </a:solidFill>
                <a:latin typeface="Arial" panose="020B0604020202020204" pitchFamily="34" charset="0"/>
                <a:ea typeface="Arimo" panose="020B0604020202020204"/>
                <a:cs typeface="Arial" panose="020B0604020202020204" pitchFamily="34" charset="0"/>
                <a:sym typeface="Arimo" panose="020B0604020202020204"/>
              </a:rPr>
              <a:t>Case Dimensions (cm)</a:t>
            </a:r>
            <a:endParaRPr lang="en-US" sz="1800" spc="36">
              <a:solidFill>
                <a:srgbClr val="FFFFFF"/>
              </a:solidFill>
              <a:latin typeface="Arial" panose="020B0604020202020204" pitchFamily="34" charset="0"/>
              <a:ea typeface="Arimo" panose="020B0604020202020204"/>
              <a:cs typeface="Arial" panose="020B0604020202020204" pitchFamily="34" charset="0"/>
              <a:sym typeface="Arimo" panose="020B0604020202020204"/>
            </a:endParaRPr>
          </a:p>
        </p:txBody>
      </p:sp>
      <p:sp>
        <p:nvSpPr>
          <p:cNvPr id="42" name="TextBox 42"/>
          <p:cNvSpPr txBox="1"/>
          <p:nvPr/>
        </p:nvSpPr>
        <p:spPr>
          <a:xfrm>
            <a:off x="6839371" y="6699697"/>
            <a:ext cx="1452989"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MVI-FL98-A</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43" name="TextBox 43"/>
          <p:cNvSpPr txBox="1"/>
          <p:nvPr/>
        </p:nvSpPr>
        <p:spPr>
          <a:xfrm>
            <a:off x="6839371" y="7304556"/>
            <a:ext cx="1442834"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MVI-DL98-A</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44" name="TextBox 44"/>
          <p:cNvSpPr txBox="1"/>
          <p:nvPr/>
        </p:nvSpPr>
        <p:spPr>
          <a:xfrm>
            <a:off x="6855580" y="7879865"/>
            <a:ext cx="1372779"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MVI-FL98-B</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45" name="TextBox 45"/>
          <p:cNvSpPr txBox="1"/>
          <p:nvPr/>
        </p:nvSpPr>
        <p:spPr>
          <a:xfrm>
            <a:off x="6854092" y="8524685"/>
            <a:ext cx="1490907"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MVI-DL98-B</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46" name="TextBox 46"/>
          <p:cNvSpPr txBox="1"/>
          <p:nvPr/>
        </p:nvSpPr>
        <p:spPr>
          <a:xfrm>
            <a:off x="8594529" y="6129468"/>
            <a:ext cx="1372988" cy="389255"/>
          </a:xfrm>
          <a:prstGeom prst="rect">
            <a:avLst/>
          </a:prstGeom>
        </p:spPr>
        <p:txBody>
          <a:bodyPr lIns="0" tIns="0" rIns="0" bIns="0" rtlCol="0" anchor="t">
            <a:spAutoFit/>
          </a:bodyPr>
          <a:lstStyle/>
          <a:p>
            <a:pPr algn="ctr">
              <a:lnSpc>
                <a:spcPts val="3040"/>
              </a:lnSpc>
            </a:pPr>
            <a:r>
              <a:rPr lang="en-US" sz="1900" spc="38">
                <a:solidFill>
                  <a:srgbClr val="FFFFFF"/>
                </a:solidFill>
                <a:latin typeface="Arial" panose="020B0604020202020204" pitchFamily="34" charset="0"/>
                <a:ea typeface="Arimo" panose="020B0604020202020204"/>
                <a:cs typeface="Arial" panose="020B0604020202020204" pitchFamily="34" charset="0"/>
                <a:sym typeface="Arimo" panose="020B0604020202020204"/>
              </a:rPr>
              <a:t>Weight (g)</a:t>
            </a:r>
            <a:endParaRPr lang="en-US" sz="1900" spc="38">
              <a:solidFill>
                <a:srgbClr val="FFFFFF"/>
              </a:solidFill>
              <a:latin typeface="Arial" panose="020B0604020202020204" pitchFamily="34" charset="0"/>
              <a:ea typeface="Arimo" panose="020B0604020202020204"/>
              <a:cs typeface="Arial" panose="020B0604020202020204" pitchFamily="34" charset="0"/>
              <a:sym typeface="Arimo" panose="020B0604020202020204"/>
            </a:endParaRPr>
          </a:p>
        </p:txBody>
      </p:sp>
      <p:sp>
        <p:nvSpPr>
          <p:cNvPr id="47" name="TextBox 47"/>
          <p:cNvSpPr txBox="1"/>
          <p:nvPr/>
        </p:nvSpPr>
        <p:spPr>
          <a:xfrm>
            <a:off x="8882193" y="6699697"/>
            <a:ext cx="766235"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2.8</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48" name="TextBox 48"/>
          <p:cNvSpPr txBox="1"/>
          <p:nvPr/>
        </p:nvSpPr>
        <p:spPr>
          <a:xfrm>
            <a:off x="8840623" y="1110360"/>
            <a:ext cx="1372988" cy="389255"/>
          </a:xfrm>
          <a:prstGeom prst="rect">
            <a:avLst/>
          </a:prstGeom>
        </p:spPr>
        <p:txBody>
          <a:bodyPr lIns="0" tIns="0" rIns="0" bIns="0" rtlCol="0" anchor="t">
            <a:spAutoFit/>
          </a:bodyPr>
          <a:lstStyle/>
          <a:p>
            <a:pPr algn="ctr">
              <a:lnSpc>
                <a:spcPts val="3040"/>
              </a:lnSpc>
            </a:pPr>
            <a:r>
              <a:rPr lang="en-US" sz="1900" spc="38">
                <a:solidFill>
                  <a:srgbClr val="FFFFFF"/>
                </a:solidFill>
                <a:latin typeface="Arial" panose="020B0604020202020204" pitchFamily="34" charset="0"/>
                <a:ea typeface="Arimo" panose="020B0604020202020204"/>
                <a:cs typeface="Arial" panose="020B0604020202020204" pitchFamily="34" charset="0"/>
                <a:sym typeface="Arimo" panose="020B0604020202020204"/>
              </a:rPr>
              <a:t>Weight (g)</a:t>
            </a:r>
            <a:endParaRPr lang="en-US" sz="1900" spc="38">
              <a:solidFill>
                <a:srgbClr val="FFFFFF"/>
              </a:solidFill>
              <a:latin typeface="Arial" panose="020B0604020202020204" pitchFamily="34" charset="0"/>
              <a:ea typeface="Arimo" panose="020B0604020202020204"/>
              <a:cs typeface="Arial" panose="020B0604020202020204" pitchFamily="34" charset="0"/>
              <a:sym typeface="Arimo" panose="020B0604020202020204"/>
            </a:endParaRPr>
          </a:p>
        </p:txBody>
      </p:sp>
      <p:sp>
        <p:nvSpPr>
          <p:cNvPr id="49" name="TextBox 49"/>
          <p:cNvSpPr txBox="1"/>
          <p:nvPr/>
        </p:nvSpPr>
        <p:spPr>
          <a:xfrm>
            <a:off x="10793534" y="6662571"/>
            <a:ext cx="764981"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98</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50" name="TextBox 50"/>
          <p:cNvSpPr txBox="1"/>
          <p:nvPr/>
        </p:nvSpPr>
        <p:spPr>
          <a:xfrm>
            <a:off x="12733585" y="6719721"/>
            <a:ext cx="1740993"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50/1000</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51" name="TextBox 51"/>
          <p:cNvSpPr txBox="1"/>
          <p:nvPr/>
        </p:nvSpPr>
        <p:spPr>
          <a:xfrm>
            <a:off x="15312020" y="6634632"/>
            <a:ext cx="1740993"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50*20.5*41.7</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52" name="TextBox 52"/>
          <p:cNvSpPr txBox="1"/>
          <p:nvPr/>
        </p:nvSpPr>
        <p:spPr>
          <a:xfrm>
            <a:off x="8897905" y="7279451"/>
            <a:ext cx="766235"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3.8</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53" name="TextBox 53"/>
          <p:cNvSpPr txBox="1"/>
          <p:nvPr/>
        </p:nvSpPr>
        <p:spPr>
          <a:xfrm>
            <a:off x="10793534" y="7269926"/>
            <a:ext cx="766235"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98</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54" name="TextBox 54"/>
          <p:cNvSpPr txBox="1"/>
          <p:nvPr/>
        </p:nvSpPr>
        <p:spPr>
          <a:xfrm>
            <a:off x="13036507" y="7237394"/>
            <a:ext cx="1135148"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50/1000</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55" name="TextBox 55"/>
          <p:cNvSpPr txBox="1"/>
          <p:nvPr/>
        </p:nvSpPr>
        <p:spPr>
          <a:xfrm>
            <a:off x="15336949" y="7195336"/>
            <a:ext cx="1477026"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50*25*40.5</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56" name="TextBox 56"/>
          <p:cNvSpPr txBox="1"/>
          <p:nvPr/>
        </p:nvSpPr>
        <p:spPr>
          <a:xfrm>
            <a:off x="8897905" y="7878256"/>
            <a:ext cx="766235"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3.8</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57" name="TextBox 57"/>
          <p:cNvSpPr txBox="1"/>
          <p:nvPr/>
        </p:nvSpPr>
        <p:spPr>
          <a:xfrm>
            <a:off x="10761533" y="7841765"/>
            <a:ext cx="766235"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98</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58" name="TextBox 58"/>
          <p:cNvSpPr txBox="1"/>
          <p:nvPr/>
        </p:nvSpPr>
        <p:spPr>
          <a:xfrm>
            <a:off x="13036507" y="7798098"/>
            <a:ext cx="1135148"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50/1000</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59" name="TextBox 59"/>
          <p:cNvSpPr txBox="1"/>
          <p:nvPr/>
        </p:nvSpPr>
        <p:spPr>
          <a:xfrm>
            <a:off x="15336949" y="7736016"/>
            <a:ext cx="1477026"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50.5*27*41</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60" name="TextBox 60"/>
          <p:cNvSpPr txBox="1"/>
          <p:nvPr/>
        </p:nvSpPr>
        <p:spPr>
          <a:xfrm>
            <a:off x="8897905" y="8496110"/>
            <a:ext cx="766235"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3.8</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61" name="TextBox 61"/>
          <p:cNvSpPr txBox="1"/>
          <p:nvPr/>
        </p:nvSpPr>
        <p:spPr>
          <a:xfrm>
            <a:off x="10792280" y="8488195"/>
            <a:ext cx="766235"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98</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62" name="TextBox 62"/>
          <p:cNvSpPr txBox="1"/>
          <p:nvPr/>
        </p:nvSpPr>
        <p:spPr>
          <a:xfrm>
            <a:off x="13036507" y="8430070"/>
            <a:ext cx="1135148"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50/1000</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63" name="TextBox 63"/>
          <p:cNvSpPr txBox="1"/>
          <p:nvPr/>
        </p:nvSpPr>
        <p:spPr>
          <a:xfrm>
            <a:off x="6903392" y="9113964"/>
            <a:ext cx="1322956"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MVI-CL98</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64" name="TextBox 64"/>
          <p:cNvSpPr txBox="1"/>
          <p:nvPr/>
        </p:nvSpPr>
        <p:spPr>
          <a:xfrm>
            <a:off x="9010510" y="9094914"/>
            <a:ext cx="541026"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4</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65" name="TextBox 65"/>
          <p:cNvSpPr txBox="1"/>
          <p:nvPr/>
        </p:nvSpPr>
        <p:spPr>
          <a:xfrm>
            <a:off x="10833794" y="9113964"/>
            <a:ext cx="766235"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98</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66" name="TextBox 66"/>
          <p:cNvSpPr txBox="1"/>
          <p:nvPr/>
        </p:nvSpPr>
        <p:spPr>
          <a:xfrm>
            <a:off x="13036507" y="9094914"/>
            <a:ext cx="1135148"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50/1000</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67" name="TextBox 67"/>
          <p:cNvSpPr txBox="1"/>
          <p:nvPr/>
        </p:nvSpPr>
        <p:spPr>
          <a:xfrm>
            <a:off x="15452228" y="8952675"/>
            <a:ext cx="1477026"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50.5*25*42.5</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68" name="TextBox 68"/>
          <p:cNvSpPr txBox="1"/>
          <p:nvPr/>
        </p:nvSpPr>
        <p:spPr>
          <a:xfrm>
            <a:off x="15336949" y="8307855"/>
            <a:ext cx="1477026"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50.5*25*41</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69" name="TextBox 69"/>
          <p:cNvSpPr txBox="1"/>
          <p:nvPr/>
        </p:nvSpPr>
        <p:spPr>
          <a:xfrm>
            <a:off x="9061858" y="1935428"/>
            <a:ext cx="766235"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12</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70" name="TextBox 70"/>
          <p:cNvSpPr txBox="1"/>
          <p:nvPr/>
        </p:nvSpPr>
        <p:spPr>
          <a:xfrm>
            <a:off x="9061858" y="2555786"/>
            <a:ext cx="766235"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12</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71" name="TextBox 71"/>
          <p:cNvSpPr txBox="1"/>
          <p:nvPr/>
        </p:nvSpPr>
        <p:spPr>
          <a:xfrm>
            <a:off x="9144000" y="3297633"/>
            <a:ext cx="766235"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13.5</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72" name="TextBox 72"/>
          <p:cNvSpPr txBox="1"/>
          <p:nvPr/>
        </p:nvSpPr>
        <p:spPr>
          <a:xfrm>
            <a:off x="9104900" y="3999877"/>
            <a:ext cx="766235"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16</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73" name="TextBox 73"/>
          <p:cNvSpPr txBox="1"/>
          <p:nvPr/>
        </p:nvSpPr>
        <p:spPr>
          <a:xfrm>
            <a:off x="9144000" y="4703456"/>
            <a:ext cx="766235"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16.5</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0" y="0"/>
            <a:ext cx="18288000" cy="5067066"/>
            <a:chOff x="0" y="0"/>
            <a:chExt cx="4816593" cy="1334536"/>
          </a:xfrm>
        </p:grpSpPr>
        <p:sp>
          <p:nvSpPr>
            <p:cNvPr id="3" name="Freeform 3"/>
            <p:cNvSpPr/>
            <p:nvPr/>
          </p:nvSpPr>
          <p:spPr>
            <a:xfrm>
              <a:off x="0" y="0"/>
              <a:ext cx="4816592" cy="1334536"/>
            </a:xfrm>
            <a:custGeom>
              <a:avLst/>
              <a:gdLst/>
              <a:ahLst/>
              <a:cxnLst/>
              <a:rect l="l" t="t" r="r" b="b"/>
              <a:pathLst>
                <a:path w="4816592" h="1334536">
                  <a:moveTo>
                    <a:pt x="0" y="0"/>
                  </a:moveTo>
                  <a:lnTo>
                    <a:pt x="4816592" y="0"/>
                  </a:lnTo>
                  <a:lnTo>
                    <a:pt x="4816592" y="1334536"/>
                  </a:lnTo>
                  <a:lnTo>
                    <a:pt x="0" y="1334536"/>
                  </a:lnTo>
                  <a:close/>
                </a:path>
              </a:pathLst>
            </a:custGeom>
            <a:solidFill>
              <a:srgbClr val="5FA241"/>
            </a:solidFill>
          </p:spPr>
        </p:sp>
        <p:sp>
          <p:nvSpPr>
            <p:cNvPr id="4" name="TextBox 4"/>
            <p:cNvSpPr txBox="1"/>
            <p:nvPr/>
          </p:nvSpPr>
          <p:spPr>
            <a:xfrm>
              <a:off x="0" y="-38100"/>
              <a:ext cx="4816593" cy="1372636"/>
            </a:xfrm>
            <a:prstGeom prst="rect">
              <a:avLst/>
            </a:prstGeom>
          </p:spPr>
          <p:txBody>
            <a:bodyPr lIns="50800" tIns="50800" rIns="50800" bIns="50800" rtlCol="0" anchor="ctr"/>
            <a:lstStyle/>
            <a:p>
              <a:pPr algn="ctr">
                <a:lnSpc>
                  <a:spcPts val="2660"/>
                </a:lnSpc>
              </a:pPr>
            </a:p>
          </p:txBody>
        </p:sp>
      </p:grpSp>
      <p:sp>
        <p:nvSpPr>
          <p:cNvPr id="18" name="TextBox 18"/>
          <p:cNvSpPr txBox="1"/>
          <p:nvPr/>
        </p:nvSpPr>
        <p:spPr>
          <a:xfrm>
            <a:off x="140335" y="-132080"/>
            <a:ext cx="13995400" cy="1088390"/>
          </a:xfrm>
          <a:prstGeom prst="rect">
            <a:avLst/>
          </a:prstGeom>
        </p:spPr>
        <p:txBody>
          <a:bodyPr wrap="square" lIns="0" tIns="0" rIns="0" bIns="0" rtlCol="0" anchor="t">
            <a:spAutoFit/>
          </a:bodyPr>
          <a:lstStyle/>
          <a:p>
            <a:pPr algn="l">
              <a:lnSpc>
                <a:spcPts val="8490"/>
              </a:lnSpc>
            </a:pPr>
            <a:r>
              <a:rPr lang="en-US" altLang="zh-CN" sz="5305" spc="106">
                <a:solidFill>
                  <a:srgbClr val="FFFFFF"/>
                </a:solidFill>
                <a:latin typeface="Benchmark" panose="00000500000000000000"/>
                <a:ea typeface="Benchmark" panose="00000500000000000000"/>
                <a:cs typeface="Benchmark" panose="00000500000000000000"/>
                <a:sym typeface="Benchmark" panose="00000500000000000000"/>
              </a:rPr>
              <a:t>MVI EcoPack Paper Straw Reinvented</a:t>
            </a:r>
            <a:endParaRPr lang="en-US" altLang="zh-CN" sz="5305" spc="106">
              <a:solidFill>
                <a:srgbClr val="FFFFFF"/>
              </a:solidFill>
              <a:latin typeface="Benchmark" panose="00000500000000000000"/>
              <a:ea typeface="Benchmark" panose="00000500000000000000"/>
              <a:cs typeface="Benchmark" panose="00000500000000000000"/>
              <a:sym typeface="Benchmark" panose="00000500000000000000"/>
            </a:endParaRPr>
          </a:p>
        </p:txBody>
      </p:sp>
      <p:sp>
        <p:nvSpPr>
          <p:cNvPr id="19" name="TextBox 19"/>
          <p:cNvSpPr txBox="1"/>
          <p:nvPr/>
        </p:nvSpPr>
        <p:spPr>
          <a:xfrm>
            <a:off x="9047239" y="5700182"/>
            <a:ext cx="1782932" cy="512445"/>
          </a:xfrm>
          <a:prstGeom prst="rect">
            <a:avLst/>
          </a:prstGeom>
        </p:spPr>
        <p:txBody>
          <a:bodyPr lIns="0" tIns="0" rIns="0" bIns="0" rtlCol="0" anchor="t">
            <a:spAutoFit/>
          </a:bodyPr>
          <a:lstStyle/>
          <a:p>
            <a:pPr algn="l">
              <a:lnSpc>
                <a:spcPts val="4000"/>
              </a:lnSpc>
            </a:pPr>
            <a:r>
              <a:rPr lang="en-US" sz="2500" spc="49">
                <a:solidFill>
                  <a:srgbClr val="5FA241"/>
                </a:solidFill>
                <a:latin typeface="思源黑体" panose="020B0500000000000000" charset="-122"/>
                <a:ea typeface="思源黑体" panose="020B0500000000000000" charset="-122"/>
                <a:cs typeface="思源黑体" panose="020B0500000000000000" charset="-122"/>
                <a:sym typeface="思源黑体" panose="020B0500000000000000" charset="-122"/>
              </a:rPr>
              <a:t> </a:t>
            </a:r>
            <a:endParaRPr lang="en-US" sz="2500" spc="49">
              <a:solidFill>
                <a:srgbClr val="5FA241"/>
              </a:solidFill>
              <a:latin typeface="思源黑体" panose="020B0500000000000000" charset="-122"/>
              <a:ea typeface="思源黑体" panose="020B0500000000000000" charset="-122"/>
              <a:cs typeface="思源黑体" panose="020B0500000000000000" charset="-122"/>
              <a:sym typeface="思源黑体" panose="020B0500000000000000" charset="-122"/>
            </a:endParaRPr>
          </a:p>
        </p:txBody>
      </p:sp>
      <p:sp>
        <p:nvSpPr>
          <p:cNvPr id="20" name="TextBox 20"/>
          <p:cNvSpPr txBox="1"/>
          <p:nvPr/>
        </p:nvSpPr>
        <p:spPr>
          <a:xfrm>
            <a:off x="609600" y="1104900"/>
            <a:ext cx="5455285" cy="1169035"/>
          </a:xfrm>
          <a:prstGeom prst="rect">
            <a:avLst/>
          </a:prstGeom>
        </p:spPr>
        <p:txBody>
          <a:bodyPr wrap="square" lIns="0" tIns="0" rIns="0" bIns="0" rtlCol="0" anchor="t">
            <a:spAutoFit/>
          </a:bodyPr>
          <a:lstStyle/>
          <a:p>
            <a:pPr algn="l">
              <a:lnSpc>
                <a:spcPts val="3040"/>
              </a:lnSpc>
            </a:pPr>
            <a:r>
              <a:rPr lang="en-US" altLang="zh-CN" sz="1900" spc="37">
                <a:solidFill>
                  <a:srgbClr val="FDFDFD"/>
                </a:solidFill>
                <a:latin typeface="Arial" panose="020B0604020202020204" pitchFamily="34" charset="0"/>
                <a:ea typeface="思源黑体" panose="020B0500000000000000" charset="-122"/>
                <a:cs typeface="Arial" panose="020B0604020202020204" pitchFamily="34" charset="0"/>
                <a:sym typeface="思源黑体" panose="020B0500000000000000" charset="-122"/>
              </a:rPr>
              <a:t>Aqueous Coating paper straw by adopting the new technology “Paper+water based coating” </a:t>
            </a:r>
            <a:endParaRPr lang="en-US" altLang="zh-CN" sz="1900" spc="37">
              <a:solidFill>
                <a:srgbClr val="FDFDFD"/>
              </a:solidFill>
              <a:latin typeface="Arial" panose="020B0604020202020204" pitchFamily="34" charset="0"/>
              <a:ea typeface="思源黑体" panose="020B0500000000000000" charset="-122"/>
              <a:cs typeface="Arial" panose="020B0604020202020204" pitchFamily="34" charset="0"/>
              <a:sym typeface="思源黑体" panose="020B0500000000000000" charset="-122"/>
            </a:endParaRPr>
          </a:p>
          <a:p>
            <a:pPr algn="l">
              <a:lnSpc>
                <a:spcPts val="3040"/>
              </a:lnSpc>
            </a:pPr>
            <a:r>
              <a:rPr lang="en-US" altLang="zh-CN" sz="1900" spc="37">
                <a:solidFill>
                  <a:srgbClr val="FDFDFD"/>
                </a:solidFill>
                <a:latin typeface="Arial" panose="020B0604020202020204" pitchFamily="34" charset="0"/>
                <a:ea typeface="思源黑体" panose="020B0500000000000000" charset="-122"/>
                <a:cs typeface="Arial" panose="020B0604020202020204" pitchFamily="34" charset="0"/>
                <a:sym typeface="思源黑体" panose="020B0500000000000000" charset="-122"/>
              </a:rPr>
              <a:t>to achieve Strawfully recyclable and re-pulpable.</a:t>
            </a:r>
            <a:endParaRPr lang="en-US" altLang="zh-CN" sz="1900" spc="37">
              <a:solidFill>
                <a:srgbClr val="FDFDFD"/>
              </a:solidFill>
              <a:latin typeface="Arial" panose="020B0604020202020204" pitchFamily="34" charset="0"/>
              <a:ea typeface="思源黑体" panose="020B0500000000000000" charset="-122"/>
              <a:cs typeface="Arial" panose="020B0604020202020204" pitchFamily="34" charset="0"/>
              <a:sym typeface="思源黑体" panose="020B0500000000000000" charset="-122"/>
            </a:endParaRPr>
          </a:p>
        </p:txBody>
      </p:sp>
      <p:sp>
        <p:nvSpPr>
          <p:cNvPr id="21" name="TextBox 21"/>
          <p:cNvSpPr txBox="1"/>
          <p:nvPr/>
        </p:nvSpPr>
        <p:spPr>
          <a:xfrm>
            <a:off x="1677242" y="9643308"/>
            <a:ext cx="3589569" cy="466725"/>
          </a:xfrm>
          <a:prstGeom prst="rect">
            <a:avLst/>
          </a:prstGeom>
        </p:spPr>
        <p:txBody>
          <a:bodyPr lIns="0" tIns="0" rIns="0" bIns="0" rtlCol="0" anchor="t">
            <a:spAutoFit/>
          </a:bodyPr>
          <a:lstStyle/>
          <a:p>
            <a:pPr algn="ctr">
              <a:lnSpc>
                <a:spcPts val="3640"/>
              </a:lnSpc>
              <a:spcBef>
                <a:spcPct val="0"/>
              </a:spcBef>
            </a:pPr>
            <a:r>
              <a:rPr lang="en-US" sz="2600">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www.mviecopack.com</a:t>
            </a:r>
            <a:endParaRPr lang="en-US" sz="2600">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
        <p:nvSpPr>
          <p:cNvPr id="26" name="TextBox 26" descr="7b0a202020202262756c6c6574223a20227b5c2263617465676f727949645c223a5c225c222c5c2274656d706c61746549645c223a32303233313534337d220a7d0a"/>
          <p:cNvSpPr txBox="1"/>
          <p:nvPr/>
        </p:nvSpPr>
        <p:spPr>
          <a:xfrm>
            <a:off x="7848600" y="1485900"/>
            <a:ext cx="8064500" cy="3221355"/>
          </a:xfrm>
          <a:prstGeom prst="rect">
            <a:avLst/>
          </a:prstGeom>
        </p:spPr>
        <p:txBody>
          <a:bodyPr lIns="0" tIns="0" rIns="0" bIns="0" rtlCol="0" anchor="t">
            <a:noAutofit/>
          </a:bodyPr>
          <a:lstStyle/>
          <a:p>
            <a:pPr algn="just">
              <a:lnSpc>
                <a:spcPts val="2660"/>
              </a:lnSpc>
              <a:spcBef>
                <a:spcPct val="0"/>
              </a:spcBef>
            </a:pPr>
            <a:r>
              <a:rPr lang="en-US" altLang="zh-CN" sz="2800" b="1">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Aqueous </a:t>
            </a:r>
            <a:r>
              <a:rPr lang="en-US" altLang="zh-CN" sz="2800" b="1">
                <a:solidFill>
                  <a:srgbClr val="FDFDFD"/>
                </a:solidFill>
                <a:latin typeface="Arial" panose="020B0604020202020204" pitchFamily="34" charset="0"/>
                <a:ea typeface="字由点字典黑" panose="00020600040101010101" charset="-122"/>
                <a:cs typeface="Arial" panose="020B0604020202020204" pitchFamily="34" charset="0"/>
                <a:sym typeface="思源黑体" panose="020B0500000000000000" charset="-122"/>
              </a:rPr>
              <a:t>Coating</a:t>
            </a:r>
            <a:r>
              <a:rPr lang="en-US" altLang="zh-CN" sz="2800" spc="37">
                <a:solidFill>
                  <a:srgbClr val="FDFDFD"/>
                </a:solidFill>
                <a:latin typeface="Arial" panose="020B0604020202020204" pitchFamily="34" charset="0"/>
                <a:ea typeface="思源黑体" panose="020B0500000000000000" charset="-122"/>
                <a:cs typeface="Arial" panose="020B0604020202020204" pitchFamily="34" charset="0"/>
                <a:sym typeface="思源黑体" panose="020B0500000000000000" charset="-122"/>
              </a:rPr>
              <a:t> </a:t>
            </a:r>
            <a:r>
              <a:rPr lang="en-US" altLang="zh-CN" sz="2800" b="1">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Paper Straw Advantage</a:t>
            </a:r>
            <a:endParaRPr lang="en-US" altLang="zh-CN" sz="2800" b="1">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a:p>
            <a:pPr algn="just">
              <a:lnSpc>
                <a:spcPts val="2660"/>
              </a:lnSpc>
              <a:spcBef>
                <a:spcPct val="0"/>
              </a:spcBef>
            </a:pPr>
            <a:endParaRPr lang="en-US" altLang="zh-CN" sz="2800" b="1">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a:p>
            <a:pPr algn="l">
              <a:lnSpc>
                <a:spcPts val="2660"/>
              </a:lnSpc>
              <a:spcBef>
                <a:spcPct val="0"/>
              </a:spcBef>
              <a:buBlip>
                <a:blip r:embed="rId1"/>
              </a:buBlip>
            </a:pPr>
            <a:r>
              <a:rPr lang="en-US" altLang="zh-CN" sz="1900">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   </a:t>
            </a:r>
            <a:r>
              <a:rPr lang="en-US" altLang="zh-CN" sz="2200">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No Sogginess</a:t>
            </a:r>
            <a:endParaRPr lang="en-US" altLang="zh-CN" sz="2200">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a:p>
            <a:pPr algn="l">
              <a:lnSpc>
                <a:spcPts val="2660"/>
              </a:lnSpc>
              <a:spcBef>
                <a:spcPct val="0"/>
              </a:spcBef>
              <a:buBlip>
                <a:blip r:embed="rId1"/>
              </a:buBlip>
            </a:pPr>
            <a:r>
              <a:rPr lang="en-US" altLang="zh-CN" sz="2200">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   Long Service Time (Durable For More Than 3 Hrs) </a:t>
            </a:r>
            <a:endParaRPr lang="en-US" altLang="zh-CN" sz="2200">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a:p>
            <a:pPr algn="l">
              <a:lnSpc>
                <a:spcPts val="2660"/>
              </a:lnSpc>
              <a:spcBef>
                <a:spcPct val="0"/>
              </a:spcBef>
              <a:buBlip>
                <a:blip r:embed="rId1"/>
              </a:buBlip>
            </a:pPr>
            <a:r>
              <a:rPr lang="en-US" altLang="zh-CN" sz="2200">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   Better Mouthfeel (Flexible &amp; Comfortable) </a:t>
            </a:r>
            <a:endParaRPr lang="en-US" altLang="zh-CN" sz="2200">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a:p>
            <a:pPr algn="l">
              <a:lnSpc>
                <a:spcPts val="2660"/>
              </a:lnSpc>
              <a:spcBef>
                <a:spcPct val="0"/>
              </a:spcBef>
              <a:buBlip>
                <a:blip r:embed="rId1"/>
              </a:buBlip>
            </a:pPr>
            <a:r>
              <a:rPr lang="en-US" altLang="zh-CN" sz="2200">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   Hot Drinks &amp; Soft Drinks Friendly (No Glue)</a:t>
            </a:r>
            <a:endParaRPr lang="en-US" altLang="zh-CN" sz="2200">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a:p>
            <a:pPr algn="l">
              <a:lnSpc>
                <a:spcPts val="2660"/>
              </a:lnSpc>
              <a:spcBef>
                <a:spcPct val="0"/>
              </a:spcBef>
              <a:buBlip>
                <a:blip r:embed="rId1"/>
              </a:buBlip>
            </a:pPr>
            <a:r>
              <a:rPr lang="en-US" altLang="zh-CN" sz="2200">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   Use less paper (20-30% less than common paper straws)</a:t>
            </a:r>
            <a:endParaRPr lang="en-US" altLang="zh-CN" sz="2200">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a:p>
            <a:pPr algn="l">
              <a:lnSpc>
                <a:spcPts val="2660"/>
              </a:lnSpc>
              <a:spcBef>
                <a:spcPct val="0"/>
              </a:spcBef>
              <a:buBlip>
                <a:blip r:embed="rId1"/>
              </a:buBlip>
            </a:pPr>
            <a:r>
              <a:rPr lang="en-US" altLang="zh-CN" sz="2200">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   Close the loop &amp; zero waste (while common paper</a:t>
            </a:r>
            <a:endParaRPr lang="en-US" altLang="zh-CN" sz="2200">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a:p>
            <a:pPr algn="l">
              <a:lnSpc>
                <a:spcPts val="2660"/>
              </a:lnSpc>
              <a:spcBef>
                <a:spcPct val="0"/>
              </a:spcBef>
            </a:pPr>
            <a:r>
              <a:rPr lang="en-US" altLang="zh-CN" sz="2200">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straws are not recyclable)</a:t>
            </a:r>
            <a:endParaRPr lang="en-US" altLang="zh-CN" sz="2200">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pic>
        <p:nvPicPr>
          <p:cNvPr id="30" name="图片 29"/>
          <p:cNvPicPr>
            <a:picLocks noChangeAspect="1"/>
          </p:cNvPicPr>
          <p:nvPr/>
        </p:nvPicPr>
        <p:blipFill>
          <a:blip r:embed="rId2"/>
          <a:stretch>
            <a:fillRect/>
          </a:stretch>
        </p:blipFill>
        <p:spPr>
          <a:xfrm>
            <a:off x="6440805" y="5143500"/>
            <a:ext cx="11204575" cy="4874260"/>
          </a:xfrm>
          <a:prstGeom prst="rect">
            <a:avLst/>
          </a:prstGeom>
        </p:spPr>
      </p:pic>
      <p:pic>
        <p:nvPicPr>
          <p:cNvPr id="12" name="图片 11" descr="a28c47254edc9cacf598b9b356946f9"/>
          <p:cNvPicPr>
            <a:picLocks noChangeAspect="1"/>
          </p:cNvPicPr>
          <p:nvPr/>
        </p:nvPicPr>
        <p:blipFill>
          <a:blip r:embed="rId3"/>
          <a:stretch>
            <a:fillRect/>
          </a:stretch>
        </p:blipFill>
        <p:spPr>
          <a:xfrm>
            <a:off x="381000" y="2506980"/>
            <a:ext cx="5597525" cy="6996430"/>
          </a:xfrm>
          <a:prstGeom prst="rect">
            <a:avLst/>
          </a:prstGeom>
        </p:spPr>
      </p:pic>
      <p:sp>
        <p:nvSpPr>
          <p:cNvPr id="11" name="Freeform 11"/>
          <p:cNvSpPr/>
          <p:nvPr/>
        </p:nvSpPr>
        <p:spPr>
          <a:xfrm>
            <a:off x="0" y="8318694"/>
            <a:ext cx="1573327" cy="1995723"/>
          </a:xfrm>
          <a:custGeom>
            <a:avLst/>
            <a:gdLst/>
            <a:ahLst/>
            <a:cxnLst/>
            <a:rect l="l" t="t" r="r" b="b"/>
            <a:pathLst>
              <a:path w="1573327" h="1995723">
                <a:moveTo>
                  <a:pt x="0" y="0"/>
                </a:moveTo>
                <a:lnTo>
                  <a:pt x="1573327" y="0"/>
                </a:lnTo>
                <a:lnTo>
                  <a:pt x="1573327" y="1995723"/>
                </a:lnTo>
                <a:lnTo>
                  <a:pt x="0" y="1995723"/>
                </a:lnTo>
                <a:lnTo>
                  <a:pt x="0" y="0"/>
                </a:lnTo>
                <a:close/>
              </a:path>
            </a:pathLst>
          </a:custGeom>
          <a:blipFill>
            <a:blip r:embed="rId4"/>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76200" y="0"/>
            <a:ext cx="6287110" cy="10287000"/>
            <a:chOff x="0" y="0"/>
            <a:chExt cx="958954" cy="1569045"/>
          </a:xfrm>
        </p:grpSpPr>
        <p:sp>
          <p:nvSpPr>
            <p:cNvPr id="3" name="Freeform 3"/>
            <p:cNvSpPr/>
            <p:nvPr/>
          </p:nvSpPr>
          <p:spPr>
            <a:xfrm>
              <a:off x="0" y="0"/>
              <a:ext cx="958954" cy="1569045"/>
            </a:xfrm>
            <a:custGeom>
              <a:avLst/>
              <a:gdLst/>
              <a:ahLst/>
              <a:cxnLst/>
              <a:rect l="l" t="t" r="r" b="b"/>
              <a:pathLst>
                <a:path w="958954" h="1569045">
                  <a:moveTo>
                    <a:pt x="0" y="0"/>
                  </a:moveTo>
                  <a:lnTo>
                    <a:pt x="958954" y="0"/>
                  </a:lnTo>
                  <a:lnTo>
                    <a:pt x="958954" y="1569045"/>
                  </a:lnTo>
                  <a:lnTo>
                    <a:pt x="0" y="1569045"/>
                  </a:lnTo>
                  <a:close/>
                </a:path>
              </a:pathLst>
            </a:custGeom>
            <a:blipFill rotWithShape="1">
              <a:blip r:embed="rId1"/>
              <a:stretch>
                <a:fillRect l="-4540" r="-4540"/>
              </a:stretch>
            </a:blipFill>
          </p:spPr>
        </p:sp>
      </p:grpSp>
      <p:grpSp>
        <p:nvGrpSpPr>
          <p:cNvPr id="4" name="Group 4"/>
          <p:cNvGrpSpPr/>
          <p:nvPr/>
        </p:nvGrpSpPr>
        <p:grpSpPr>
          <a:xfrm rot="0">
            <a:off x="6541135" y="200660"/>
            <a:ext cx="3136900" cy="3194685"/>
            <a:chOff x="0" y="0"/>
            <a:chExt cx="1080004" cy="1085738"/>
          </a:xfrm>
        </p:grpSpPr>
        <p:sp>
          <p:nvSpPr>
            <p:cNvPr id="5" name="Freeform 5"/>
            <p:cNvSpPr/>
            <p:nvPr/>
          </p:nvSpPr>
          <p:spPr>
            <a:xfrm>
              <a:off x="0" y="0"/>
              <a:ext cx="1080004" cy="1085738"/>
            </a:xfrm>
            <a:custGeom>
              <a:avLst/>
              <a:gdLst/>
              <a:ahLst/>
              <a:cxnLst/>
              <a:rect l="l" t="t" r="r" b="b"/>
              <a:pathLst>
                <a:path w="1080004" h="1085738">
                  <a:moveTo>
                    <a:pt x="0" y="0"/>
                  </a:moveTo>
                  <a:lnTo>
                    <a:pt x="1080004" y="0"/>
                  </a:lnTo>
                  <a:lnTo>
                    <a:pt x="1080004" y="1085738"/>
                  </a:lnTo>
                  <a:lnTo>
                    <a:pt x="0" y="1085738"/>
                  </a:lnTo>
                  <a:close/>
                </a:path>
              </a:pathLst>
            </a:custGeom>
            <a:blipFill rotWithShape="1">
              <a:blip r:embed="rId2"/>
              <a:stretch>
                <a:fillRect l="-265" r="-265"/>
              </a:stretch>
            </a:blipFill>
          </p:spPr>
        </p:sp>
      </p:grpSp>
      <p:grpSp>
        <p:nvGrpSpPr>
          <p:cNvPr id="6" name="Group 6"/>
          <p:cNvGrpSpPr/>
          <p:nvPr/>
        </p:nvGrpSpPr>
        <p:grpSpPr>
          <a:xfrm rot="0">
            <a:off x="10444480" y="214630"/>
            <a:ext cx="3112770" cy="3169920"/>
            <a:chOff x="0" y="0"/>
            <a:chExt cx="1080004" cy="1085738"/>
          </a:xfrm>
        </p:grpSpPr>
        <p:sp>
          <p:nvSpPr>
            <p:cNvPr id="7" name="Freeform 7"/>
            <p:cNvSpPr/>
            <p:nvPr/>
          </p:nvSpPr>
          <p:spPr>
            <a:xfrm>
              <a:off x="0" y="0"/>
              <a:ext cx="1080004" cy="1085738"/>
            </a:xfrm>
            <a:custGeom>
              <a:avLst/>
              <a:gdLst/>
              <a:ahLst/>
              <a:cxnLst/>
              <a:rect l="l" t="t" r="r" b="b"/>
              <a:pathLst>
                <a:path w="1080004" h="1085738">
                  <a:moveTo>
                    <a:pt x="0" y="0"/>
                  </a:moveTo>
                  <a:lnTo>
                    <a:pt x="1080004" y="0"/>
                  </a:lnTo>
                  <a:lnTo>
                    <a:pt x="1080004" y="1085738"/>
                  </a:lnTo>
                  <a:lnTo>
                    <a:pt x="0" y="1085738"/>
                  </a:lnTo>
                  <a:close/>
                </a:path>
              </a:pathLst>
            </a:custGeom>
            <a:blipFill rotWithShape="1">
              <a:blip r:embed="rId3"/>
              <a:stretch>
                <a:fillRect l="-265" r="-265"/>
              </a:stretch>
            </a:blipFill>
          </p:spPr>
        </p:sp>
      </p:grpSp>
      <p:grpSp>
        <p:nvGrpSpPr>
          <p:cNvPr id="8" name="Group 8"/>
          <p:cNvGrpSpPr/>
          <p:nvPr/>
        </p:nvGrpSpPr>
        <p:grpSpPr>
          <a:xfrm rot="0">
            <a:off x="14257655" y="252730"/>
            <a:ext cx="3326130" cy="3137535"/>
            <a:chOff x="0" y="0"/>
            <a:chExt cx="1166005" cy="1085738"/>
          </a:xfrm>
        </p:grpSpPr>
        <p:sp>
          <p:nvSpPr>
            <p:cNvPr id="9" name="Freeform 9"/>
            <p:cNvSpPr/>
            <p:nvPr/>
          </p:nvSpPr>
          <p:spPr>
            <a:xfrm>
              <a:off x="0" y="0"/>
              <a:ext cx="1166005" cy="1085738"/>
            </a:xfrm>
            <a:custGeom>
              <a:avLst/>
              <a:gdLst/>
              <a:ahLst/>
              <a:cxnLst/>
              <a:rect l="l" t="t" r="r" b="b"/>
              <a:pathLst>
                <a:path w="1166005" h="1085738">
                  <a:moveTo>
                    <a:pt x="0" y="0"/>
                  </a:moveTo>
                  <a:lnTo>
                    <a:pt x="1166005" y="0"/>
                  </a:lnTo>
                  <a:lnTo>
                    <a:pt x="1166005" y="1085738"/>
                  </a:lnTo>
                  <a:lnTo>
                    <a:pt x="0" y="1085738"/>
                  </a:lnTo>
                  <a:close/>
                </a:path>
              </a:pathLst>
            </a:custGeom>
            <a:blipFill rotWithShape="1">
              <a:blip r:embed="rId4"/>
              <a:stretch>
                <a:fillRect t="-3696" b="-3696"/>
              </a:stretch>
            </a:blipFill>
          </p:spPr>
        </p:sp>
      </p:grpSp>
      <p:grpSp>
        <p:nvGrpSpPr>
          <p:cNvPr id="10" name="Group 10"/>
          <p:cNvGrpSpPr/>
          <p:nvPr/>
        </p:nvGrpSpPr>
        <p:grpSpPr>
          <a:xfrm rot="0">
            <a:off x="6592570" y="4991100"/>
            <a:ext cx="3054350" cy="3368040"/>
            <a:chOff x="0" y="0"/>
            <a:chExt cx="1080004" cy="1085738"/>
          </a:xfrm>
        </p:grpSpPr>
        <p:sp>
          <p:nvSpPr>
            <p:cNvPr id="11" name="Freeform 11"/>
            <p:cNvSpPr/>
            <p:nvPr/>
          </p:nvSpPr>
          <p:spPr>
            <a:xfrm>
              <a:off x="0" y="0"/>
              <a:ext cx="1080004" cy="1085738"/>
            </a:xfrm>
            <a:custGeom>
              <a:avLst/>
              <a:gdLst/>
              <a:ahLst/>
              <a:cxnLst/>
              <a:rect l="l" t="t" r="r" b="b"/>
              <a:pathLst>
                <a:path w="1080004" h="1085738">
                  <a:moveTo>
                    <a:pt x="0" y="0"/>
                  </a:moveTo>
                  <a:lnTo>
                    <a:pt x="1080004" y="0"/>
                  </a:lnTo>
                  <a:lnTo>
                    <a:pt x="1080004" y="1085738"/>
                  </a:lnTo>
                  <a:lnTo>
                    <a:pt x="0" y="1085738"/>
                  </a:lnTo>
                  <a:close/>
                </a:path>
              </a:pathLst>
            </a:custGeom>
            <a:blipFill rotWithShape="1">
              <a:blip r:embed="rId5"/>
              <a:stretch>
                <a:fillRect l="-265" r="-265"/>
              </a:stretch>
            </a:blipFill>
          </p:spPr>
        </p:sp>
      </p:grpSp>
      <p:grpSp>
        <p:nvGrpSpPr>
          <p:cNvPr id="12" name="Group 12"/>
          <p:cNvGrpSpPr/>
          <p:nvPr/>
        </p:nvGrpSpPr>
        <p:grpSpPr>
          <a:xfrm rot="0">
            <a:off x="10490200" y="4998085"/>
            <a:ext cx="3190875" cy="3368040"/>
            <a:chOff x="0" y="0"/>
            <a:chExt cx="1128238" cy="1085738"/>
          </a:xfrm>
        </p:grpSpPr>
        <p:sp>
          <p:nvSpPr>
            <p:cNvPr id="13" name="Freeform 13"/>
            <p:cNvSpPr/>
            <p:nvPr/>
          </p:nvSpPr>
          <p:spPr>
            <a:xfrm>
              <a:off x="0" y="0"/>
              <a:ext cx="1128238" cy="1085738"/>
            </a:xfrm>
            <a:custGeom>
              <a:avLst/>
              <a:gdLst/>
              <a:ahLst/>
              <a:cxnLst/>
              <a:rect l="l" t="t" r="r" b="b"/>
              <a:pathLst>
                <a:path w="1128238" h="1085738">
                  <a:moveTo>
                    <a:pt x="0" y="0"/>
                  </a:moveTo>
                  <a:lnTo>
                    <a:pt x="1128238" y="0"/>
                  </a:lnTo>
                  <a:lnTo>
                    <a:pt x="1128238" y="1085738"/>
                  </a:lnTo>
                  <a:lnTo>
                    <a:pt x="0" y="1085738"/>
                  </a:lnTo>
                  <a:close/>
                </a:path>
              </a:pathLst>
            </a:custGeom>
            <a:blipFill rotWithShape="1">
              <a:blip r:embed="rId6"/>
              <a:stretch>
                <a:fillRect t="-1957" b="-1957"/>
              </a:stretch>
            </a:blipFill>
          </p:spPr>
        </p:sp>
      </p:grpSp>
      <p:sp>
        <p:nvSpPr>
          <p:cNvPr id="16" name="TextBox 16"/>
          <p:cNvSpPr txBox="1"/>
          <p:nvPr/>
        </p:nvSpPr>
        <p:spPr>
          <a:xfrm>
            <a:off x="304800" y="48260"/>
            <a:ext cx="4305935" cy="779145"/>
          </a:xfrm>
          <a:prstGeom prst="rect">
            <a:avLst/>
          </a:prstGeom>
        </p:spPr>
        <p:txBody>
          <a:bodyPr wrap="square" lIns="0" tIns="0" rIns="0" bIns="0" rtlCol="0" anchor="t">
            <a:spAutoFit/>
          </a:bodyPr>
          <a:lstStyle/>
          <a:p>
            <a:pPr algn="l">
              <a:lnSpc>
                <a:spcPts val="6080"/>
              </a:lnSpc>
            </a:pPr>
            <a:r>
              <a:rPr lang="en-US" sz="3800" spc="76">
                <a:solidFill>
                  <a:srgbClr val="FDFDFD"/>
                </a:solidFill>
                <a:latin typeface="Benchmark" panose="00000500000000000000"/>
                <a:ea typeface="Benchmark" panose="00000500000000000000"/>
                <a:cs typeface="Benchmark" panose="00000500000000000000"/>
                <a:sym typeface="Benchmark" panose="00000500000000000000"/>
              </a:rPr>
              <a:t>Product List</a:t>
            </a:r>
            <a:endParaRPr lang="en-US" sz="3800" spc="76">
              <a:solidFill>
                <a:srgbClr val="FDFDFD"/>
              </a:solidFill>
              <a:latin typeface="Benchmark" panose="00000500000000000000"/>
              <a:ea typeface="Benchmark" panose="00000500000000000000"/>
              <a:cs typeface="Benchmark" panose="00000500000000000000"/>
              <a:sym typeface="Benchmark" panose="00000500000000000000"/>
            </a:endParaRPr>
          </a:p>
        </p:txBody>
      </p:sp>
      <p:sp>
        <p:nvSpPr>
          <p:cNvPr id="18" name="TextBox 18"/>
          <p:cNvSpPr txBox="1"/>
          <p:nvPr/>
        </p:nvSpPr>
        <p:spPr>
          <a:xfrm>
            <a:off x="8705276" y="9694151"/>
            <a:ext cx="3589569" cy="466725"/>
          </a:xfrm>
          <a:prstGeom prst="rect">
            <a:avLst/>
          </a:prstGeom>
        </p:spPr>
        <p:txBody>
          <a:bodyPr lIns="0" tIns="0" rIns="0" bIns="0" rtlCol="0" anchor="t">
            <a:spAutoFit/>
          </a:bodyPr>
          <a:lstStyle/>
          <a:p>
            <a:pPr algn="ctr">
              <a:lnSpc>
                <a:spcPts val="3640"/>
              </a:lnSpc>
              <a:spcBef>
                <a:spcPct val="0"/>
              </a:spcBef>
            </a:pPr>
            <a:r>
              <a:rPr lang="en-US" sz="2600">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www.mviecopack.com</a:t>
            </a:r>
            <a:endParaRPr lang="en-US" sz="2600">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
        <p:nvSpPr>
          <p:cNvPr id="35" name="文本框 34"/>
          <p:cNvSpPr txBox="1"/>
          <p:nvPr/>
        </p:nvSpPr>
        <p:spPr>
          <a:xfrm>
            <a:off x="6477000" y="3543300"/>
            <a:ext cx="3764915" cy="1023620"/>
          </a:xfrm>
          <a:prstGeom prst="rect">
            <a:avLst/>
          </a:prstGeom>
          <a:noFill/>
        </p:spPr>
        <p:txBody>
          <a:bodyPr wrap="square" rtlCol="0">
            <a:noAutofit/>
          </a:bodyPr>
          <a:p>
            <a:r>
              <a:rPr lang="en-US" altLang="zh-CN" sz="2000" b="1" dirty="0">
                <a:solidFill>
                  <a:srgbClr val="699F09"/>
                </a:solidFill>
                <a:ea typeface="Segoe UI Black" panose="020B0A02040204020203" pitchFamily="34" charset="0"/>
              </a:rPr>
              <a:t>6mm paper straw</a:t>
            </a:r>
            <a:endParaRPr lang="en-US" altLang="zh-CN" b="1" dirty="0">
              <a:solidFill>
                <a:srgbClr val="699F09"/>
              </a:solidFill>
              <a:ea typeface="Segoe UI Black" panose="020B0A02040204020203" pitchFamily="34" charset="0"/>
            </a:endParaRPr>
          </a:p>
          <a:p>
            <a:r>
              <a:rPr lang="en-US" altLang="zh-CN" dirty="0">
                <a:solidFill>
                  <a:srgbClr val="699F09"/>
                </a:solidFill>
                <a:ea typeface="Segoe UI Black" panose="020B0A02040204020203" pitchFamily="34" charset="0"/>
              </a:rPr>
              <a:t>Best for general purpose</a:t>
            </a:r>
            <a:endParaRPr lang="en-US" altLang="zh-CN" dirty="0">
              <a:solidFill>
                <a:srgbClr val="699F09"/>
              </a:solidFill>
              <a:ea typeface="Segoe UI Black" panose="020B0A02040204020203" pitchFamily="34" charset="0"/>
            </a:endParaRPr>
          </a:p>
          <a:p>
            <a:r>
              <a:rPr lang="en-US" altLang="zh-CN" dirty="0">
                <a:solidFill>
                  <a:srgbClr val="699F09"/>
                </a:solidFill>
                <a:ea typeface="Segoe UI Black" panose="020B0A02040204020203" pitchFamily="34" charset="0"/>
              </a:rPr>
              <a:t>Length 130-260mm</a:t>
            </a:r>
            <a:endParaRPr lang="en-US" altLang="zh-CN" dirty="0">
              <a:solidFill>
                <a:srgbClr val="699F09"/>
              </a:solidFill>
              <a:ea typeface="Segoe UI Black" panose="020B0A02040204020203" pitchFamily="34" charset="0"/>
            </a:endParaRPr>
          </a:p>
        </p:txBody>
      </p:sp>
      <p:sp>
        <p:nvSpPr>
          <p:cNvPr id="36" name="文本框 35"/>
          <p:cNvSpPr txBox="1"/>
          <p:nvPr/>
        </p:nvSpPr>
        <p:spPr>
          <a:xfrm>
            <a:off x="10439400" y="3619500"/>
            <a:ext cx="3685540" cy="1242060"/>
          </a:xfrm>
          <a:prstGeom prst="rect">
            <a:avLst/>
          </a:prstGeom>
          <a:noFill/>
        </p:spPr>
        <p:txBody>
          <a:bodyPr wrap="square" rtlCol="0">
            <a:noAutofit/>
          </a:bodyPr>
          <a:p>
            <a:r>
              <a:rPr lang="en-US" altLang="zh-CN" sz="2000" b="1" dirty="0">
                <a:solidFill>
                  <a:srgbClr val="699F09"/>
                </a:solidFill>
                <a:ea typeface="Segoe UI Black" panose="020B0A02040204020203" pitchFamily="34" charset="0"/>
              </a:rPr>
              <a:t>8mm paper straw</a:t>
            </a:r>
            <a:endParaRPr lang="en-US" altLang="zh-CN" b="1" dirty="0">
              <a:solidFill>
                <a:srgbClr val="699F09"/>
              </a:solidFill>
              <a:ea typeface="Segoe UI Black" panose="020B0A02040204020203" pitchFamily="34" charset="0"/>
            </a:endParaRPr>
          </a:p>
          <a:p>
            <a:r>
              <a:rPr lang="en-US" altLang="zh-CN" dirty="0">
                <a:solidFill>
                  <a:srgbClr val="699F09"/>
                </a:solidFill>
                <a:ea typeface="Segoe UI Black" panose="020B0A02040204020203" pitchFamily="34" charset="0"/>
              </a:rPr>
              <a:t>Best for general purpose smoothie</a:t>
            </a:r>
            <a:endParaRPr lang="en-US" altLang="zh-CN" dirty="0">
              <a:solidFill>
                <a:srgbClr val="699F09"/>
              </a:solidFill>
              <a:ea typeface="Segoe UI Black" panose="020B0A02040204020203" pitchFamily="34" charset="0"/>
            </a:endParaRPr>
          </a:p>
          <a:p>
            <a:r>
              <a:rPr lang="en-US" altLang="zh-CN" dirty="0">
                <a:solidFill>
                  <a:srgbClr val="699F09"/>
                </a:solidFill>
                <a:ea typeface="Segoe UI Black" panose="020B0A02040204020203" pitchFamily="34" charset="0"/>
              </a:rPr>
              <a:t>Length 130-260mm</a:t>
            </a:r>
            <a:endParaRPr lang="en-US" altLang="zh-CN" dirty="0">
              <a:solidFill>
                <a:srgbClr val="699F09"/>
              </a:solidFill>
              <a:ea typeface="Segoe UI Black" panose="020B0A02040204020203" pitchFamily="34" charset="0"/>
            </a:endParaRPr>
          </a:p>
        </p:txBody>
      </p:sp>
      <p:sp>
        <p:nvSpPr>
          <p:cNvPr id="37" name="文本框 36"/>
          <p:cNvSpPr txBox="1"/>
          <p:nvPr/>
        </p:nvSpPr>
        <p:spPr>
          <a:xfrm>
            <a:off x="14249400" y="3619500"/>
            <a:ext cx="3685540" cy="1242060"/>
          </a:xfrm>
          <a:prstGeom prst="rect">
            <a:avLst/>
          </a:prstGeom>
          <a:noFill/>
        </p:spPr>
        <p:txBody>
          <a:bodyPr wrap="square" rtlCol="0">
            <a:noAutofit/>
          </a:bodyPr>
          <a:p>
            <a:r>
              <a:rPr lang="en-US" altLang="zh-CN" sz="2000" b="1" dirty="0">
                <a:solidFill>
                  <a:srgbClr val="699F09"/>
                </a:solidFill>
                <a:ea typeface="Segoe UI Black" panose="020B0A02040204020203" pitchFamily="34" charset="0"/>
              </a:rPr>
              <a:t>10mm paper straw</a:t>
            </a:r>
            <a:endParaRPr lang="en-US" altLang="zh-CN" b="1" dirty="0">
              <a:solidFill>
                <a:srgbClr val="699F09"/>
              </a:solidFill>
              <a:ea typeface="Segoe UI Black" panose="020B0A02040204020203" pitchFamily="34" charset="0"/>
            </a:endParaRPr>
          </a:p>
          <a:p>
            <a:r>
              <a:rPr lang="en-US" altLang="zh-CN" dirty="0">
                <a:solidFill>
                  <a:srgbClr val="699F09"/>
                </a:solidFill>
                <a:ea typeface="Segoe UI Black" panose="020B0A02040204020203" pitchFamily="34" charset="0"/>
              </a:rPr>
              <a:t>Best for smoothie</a:t>
            </a:r>
            <a:endParaRPr lang="en-US" altLang="zh-CN" dirty="0">
              <a:solidFill>
                <a:srgbClr val="699F09"/>
              </a:solidFill>
              <a:ea typeface="Segoe UI Black" panose="020B0A02040204020203" pitchFamily="34" charset="0"/>
            </a:endParaRPr>
          </a:p>
          <a:p>
            <a:r>
              <a:rPr lang="en-US" altLang="zh-CN" dirty="0">
                <a:solidFill>
                  <a:srgbClr val="699F09"/>
                </a:solidFill>
                <a:ea typeface="Segoe UI Black" panose="020B0A02040204020203" pitchFamily="34" charset="0"/>
              </a:rPr>
              <a:t>Length 190-260mm</a:t>
            </a:r>
            <a:endParaRPr lang="en-US" altLang="zh-CN" dirty="0">
              <a:solidFill>
                <a:srgbClr val="699F09"/>
              </a:solidFill>
              <a:ea typeface="Segoe UI Black" panose="020B0A02040204020203" pitchFamily="34" charset="0"/>
            </a:endParaRPr>
          </a:p>
        </p:txBody>
      </p:sp>
      <p:sp>
        <p:nvSpPr>
          <p:cNvPr id="38" name="文本框 37"/>
          <p:cNvSpPr txBox="1"/>
          <p:nvPr/>
        </p:nvSpPr>
        <p:spPr>
          <a:xfrm>
            <a:off x="6597015" y="8452485"/>
            <a:ext cx="3685540" cy="1242060"/>
          </a:xfrm>
          <a:prstGeom prst="rect">
            <a:avLst/>
          </a:prstGeom>
          <a:noFill/>
        </p:spPr>
        <p:txBody>
          <a:bodyPr wrap="square" rtlCol="0">
            <a:noAutofit/>
          </a:bodyPr>
          <a:p>
            <a:r>
              <a:rPr lang="en-US" altLang="zh-CN" sz="2000" b="1" dirty="0">
                <a:solidFill>
                  <a:srgbClr val="699F09"/>
                </a:solidFill>
                <a:ea typeface="Segoe UI Black" panose="020B0A02040204020203" pitchFamily="34" charset="0"/>
              </a:rPr>
              <a:t>12mm paper straw</a:t>
            </a:r>
            <a:endParaRPr lang="en-US" altLang="zh-CN" b="1" dirty="0">
              <a:solidFill>
                <a:srgbClr val="699F09"/>
              </a:solidFill>
              <a:ea typeface="Segoe UI Black" panose="020B0A02040204020203" pitchFamily="34" charset="0"/>
            </a:endParaRPr>
          </a:p>
          <a:p>
            <a:r>
              <a:rPr lang="en-US" altLang="zh-CN" dirty="0">
                <a:solidFill>
                  <a:srgbClr val="699F09"/>
                </a:solidFill>
                <a:ea typeface="Segoe UI Black" panose="020B0A02040204020203" pitchFamily="34" charset="0"/>
              </a:rPr>
              <a:t>Best for bubble tea</a:t>
            </a:r>
            <a:endParaRPr lang="en-US" altLang="zh-CN" dirty="0">
              <a:solidFill>
                <a:srgbClr val="699F09"/>
              </a:solidFill>
              <a:ea typeface="Segoe UI Black" panose="020B0A02040204020203" pitchFamily="34" charset="0"/>
            </a:endParaRPr>
          </a:p>
          <a:p>
            <a:r>
              <a:rPr lang="en-US" altLang="zh-CN" dirty="0">
                <a:solidFill>
                  <a:srgbClr val="699F09"/>
                </a:solidFill>
                <a:ea typeface="Segoe UI Black" panose="020B0A02040204020203" pitchFamily="34" charset="0"/>
              </a:rPr>
              <a:t>Length 190-260mm</a:t>
            </a:r>
            <a:endParaRPr lang="en-US" altLang="zh-CN" dirty="0">
              <a:solidFill>
                <a:srgbClr val="699F09"/>
              </a:solidFill>
              <a:ea typeface="Segoe UI Black" panose="020B0A02040204020203" pitchFamily="34" charset="0"/>
            </a:endParaRPr>
          </a:p>
        </p:txBody>
      </p:sp>
      <p:sp>
        <p:nvSpPr>
          <p:cNvPr id="39" name="文本框 38"/>
          <p:cNvSpPr txBox="1"/>
          <p:nvPr/>
        </p:nvSpPr>
        <p:spPr>
          <a:xfrm>
            <a:off x="10490200" y="8452485"/>
            <a:ext cx="3685540" cy="1242060"/>
          </a:xfrm>
          <a:prstGeom prst="rect">
            <a:avLst/>
          </a:prstGeom>
          <a:noFill/>
        </p:spPr>
        <p:txBody>
          <a:bodyPr wrap="square" rtlCol="0">
            <a:noAutofit/>
          </a:bodyPr>
          <a:p>
            <a:r>
              <a:rPr lang="en-US" altLang="zh-CN" b="1" dirty="0">
                <a:solidFill>
                  <a:srgbClr val="699F09"/>
                </a:solidFill>
                <a:ea typeface="Segoe UI Black" panose="020B0A02040204020203" pitchFamily="34" charset="0"/>
              </a:rPr>
              <a:t>Paper Stirrer straw</a:t>
            </a:r>
            <a:endParaRPr lang="en-US" altLang="zh-CN" b="1" dirty="0">
              <a:solidFill>
                <a:srgbClr val="699F09"/>
              </a:solidFill>
              <a:ea typeface="Segoe UI Black" panose="020B0A02040204020203" pitchFamily="34" charset="0"/>
            </a:endParaRPr>
          </a:p>
          <a:p>
            <a:r>
              <a:rPr lang="en-US" altLang="zh-CN" dirty="0">
                <a:solidFill>
                  <a:srgbClr val="699F09"/>
                </a:solidFill>
                <a:ea typeface="Segoe UI Black" panose="020B0A02040204020203" pitchFamily="34" charset="0"/>
              </a:rPr>
              <a:t>Best for coffee stirrer/ cocktall</a:t>
            </a:r>
            <a:endParaRPr lang="en-US" altLang="zh-CN" dirty="0">
              <a:solidFill>
                <a:srgbClr val="699F09"/>
              </a:solidFill>
              <a:ea typeface="Segoe UI Black" panose="020B0A02040204020203" pitchFamily="34" charset="0"/>
            </a:endParaRPr>
          </a:p>
          <a:p>
            <a:r>
              <a:rPr lang="en-US" altLang="zh-CN" dirty="0">
                <a:solidFill>
                  <a:srgbClr val="699F09"/>
                </a:solidFill>
                <a:ea typeface="Segoe UI Black" panose="020B0A02040204020203" pitchFamily="34" charset="0"/>
              </a:rPr>
              <a:t>Length 140/190mm</a:t>
            </a:r>
            <a:endParaRPr lang="en-US" altLang="zh-CN" dirty="0">
              <a:solidFill>
                <a:srgbClr val="699F09"/>
              </a:solidFill>
              <a:ea typeface="Segoe UI Black" panose="020B0A02040204020203" pitchFamily="34" charset="0"/>
            </a:endParaRPr>
          </a:p>
        </p:txBody>
      </p:sp>
      <p:grpSp>
        <p:nvGrpSpPr>
          <p:cNvPr id="40" name="Group 12"/>
          <p:cNvGrpSpPr/>
          <p:nvPr/>
        </p:nvGrpSpPr>
        <p:grpSpPr>
          <a:xfrm rot="0">
            <a:off x="14392910" y="4998085"/>
            <a:ext cx="3190875" cy="3368040"/>
            <a:chOff x="0" y="0"/>
            <a:chExt cx="1128238" cy="1085738"/>
          </a:xfrm>
        </p:grpSpPr>
        <p:sp>
          <p:nvSpPr>
            <p:cNvPr id="41" name="Freeform 13"/>
            <p:cNvSpPr/>
            <p:nvPr/>
          </p:nvSpPr>
          <p:spPr>
            <a:xfrm>
              <a:off x="0" y="0"/>
              <a:ext cx="1128238" cy="1085738"/>
            </a:xfrm>
            <a:custGeom>
              <a:avLst/>
              <a:gdLst/>
              <a:ahLst/>
              <a:cxnLst/>
              <a:rect l="l" t="t" r="r" b="b"/>
              <a:pathLst>
                <a:path w="1128238" h="1085738">
                  <a:moveTo>
                    <a:pt x="0" y="0"/>
                  </a:moveTo>
                  <a:lnTo>
                    <a:pt x="1128238" y="0"/>
                  </a:lnTo>
                  <a:lnTo>
                    <a:pt x="1128238" y="1085738"/>
                  </a:lnTo>
                  <a:lnTo>
                    <a:pt x="0" y="1085738"/>
                  </a:lnTo>
                  <a:close/>
                </a:path>
              </a:pathLst>
            </a:custGeom>
            <a:blipFill rotWithShape="1">
              <a:blip r:embed="rId7"/>
              <a:stretch>
                <a:fillRect t="-1957" b="-1957"/>
              </a:stretch>
            </a:blipFill>
          </p:spPr>
        </p:sp>
      </p:grpSp>
      <p:sp>
        <p:nvSpPr>
          <p:cNvPr id="42" name="文本框 41"/>
          <p:cNvSpPr txBox="1"/>
          <p:nvPr/>
        </p:nvSpPr>
        <p:spPr>
          <a:xfrm>
            <a:off x="14478000" y="8502650"/>
            <a:ext cx="3685540" cy="1242060"/>
          </a:xfrm>
          <a:prstGeom prst="rect">
            <a:avLst/>
          </a:prstGeom>
          <a:noFill/>
        </p:spPr>
        <p:txBody>
          <a:bodyPr wrap="square" rtlCol="0">
            <a:noAutofit/>
          </a:bodyPr>
          <a:p>
            <a:r>
              <a:rPr lang="en-US" altLang="zh-CN" b="1" dirty="0">
                <a:solidFill>
                  <a:srgbClr val="699F09"/>
                </a:solidFill>
                <a:ea typeface="Segoe UI Black" panose="020B0A02040204020203" pitchFamily="34" charset="0"/>
              </a:rPr>
              <a:t>Straw tips Options:</a:t>
            </a:r>
            <a:endParaRPr lang="en-US" altLang="zh-CN" b="1" dirty="0">
              <a:solidFill>
                <a:srgbClr val="699F09"/>
              </a:solidFill>
              <a:ea typeface="Segoe UI Black" panose="020B0A02040204020203" pitchFamily="34" charset="0"/>
            </a:endParaRPr>
          </a:p>
          <a:p>
            <a:r>
              <a:rPr lang="en-US" altLang="zh-CN" dirty="0">
                <a:solidFill>
                  <a:srgbClr val="699F09"/>
                </a:solidFill>
                <a:ea typeface="Segoe UI Black" panose="020B0A02040204020203" pitchFamily="34" charset="0"/>
              </a:rPr>
              <a:t>Flat/ sharp/ spoon</a:t>
            </a:r>
            <a:endParaRPr lang="en-US" altLang="zh-CN" dirty="0">
              <a:solidFill>
                <a:srgbClr val="699F09"/>
              </a:solidFill>
              <a:ea typeface="Segoe UI Black" panose="020B0A02040204020203" pitchFamily="34" charset="0"/>
            </a:endParaRPr>
          </a:p>
          <a:p>
            <a:endParaRPr lang="en-US" altLang="zh-CN" dirty="0">
              <a:solidFill>
                <a:srgbClr val="699F09"/>
              </a:solidFill>
              <a:ea typeface="Segoe UI Black" panose="020B0A02040204020203"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0" y="0"/>
            <a:ext cx="18288000" cy="5143500"/>
            <a:chOff x="0" y="0"/>
            <a:chExt cx="4816593" cy="1354667"/>
          </a:xfrm>
        </p:grpSpPr>
        <p:sp>
          <p:nvSpPr>
            <p:cNvPr id="3" name="Freeform 3"/>
            <p:cNvSpPr/>
            <p:nvPr/>
          </p:nvSpPr>
          <p:spPr>
            <a:xfrm>
              <a:off x="0" y="0"/>
              <a:ext cx="4816592" cy="1354667"/>
            </a:xfrm>
            <a:custGeom>
              <a:avLst/>
              <a:gdLst/>
              <a:ahLst/>
              <a:cxnLst/>
              <a:rect l="l" t="t" r="r" b="b"/>
              <a:pathLst>
                <a:path w="4816592" h="1354667">
                  <a:moveTo>
                    <a:pt x="0" y="0"/>
                  </a:moveTo>
                  <a:lnTo>
                    <a:pt x="4816592" y="0"/>
                  </a:lnTo>
                  <a:lnTo>
                    <a:pt x="4816592" y="1354667"/>
                  </a:lnTo>
                  <a:lnTo>
                    <a:pt x="0" y="1354667"/>
                  </a:lnTo>
                  <a:close/>
                </a:path>
              </a:pathLst>
            </a:custGeom>
            <a:solidFill>
              <a:srgbClr val="5FA241"/>
            </a:solidFill>
          </p:spPr>
        </p:sp>
        <p:sp>
          <p:nvSpPr>
            <p:cNvPr id="4" name="TextBox 4"/>
            <p:cNvSpPr txBox="1"/>
            <p:nvPr/>
          </p:nvSpPr>
          <p:spPr>
            <a:xfrm>
              <a:off x="0" y="-38100"/>
              <a:ext cx="4816593" cy="1392767"/>
            </a:xfrm>
            <a:prstGeom prst="rect">
              <a:avLst/>
            </a:prstGeom>
          </p:spPr>
          <p:txBody>
            <a:bodyPr lIns="50800" tIns="50800" rIns="50800" bIns="50800" rtlCol="0" anchor="ctr"/>
            <a:lstStyle/>
            <a:p>
              <a:pPr algn="ctr">
                <a:lnSpc>
                  <a:spcPts val="2660"/>
                </a:lnSpc>
              </a:pPr>
            </a:p>
          </p:txBody>
        </p:sp>
      </p:grpSp>
      <p:sp>
        <p:nvSpPr>
          <p:cNvPr id="5" name="AutoShape 5"/>
          <p:cNvSpPr/>
          <p:nvPr/>
        </p:nvSpPr>
        <p:spPr>
          <a:xfrm>
            <a:off x="427168" y="1957613"/>
            <a:ext cx="0" cy="3128727"/>
          </a:xfrm>
          <a:prstGeom prst="line">
            <a:avLst/>
          </a:prstGeom>
          <a:ln w="19050" cap="flat">
            <a:solidFill>
              <a:srgbClr val="FFFFFF"/>
            </a:solidFill>
            <a:prstDash val="solid"/>
            <a:headEnd type="none" w="sm" len="sm"/>
            <a:tailEnd type="none" w="sm" len="sm"/>
          </a:ln>
        </p:spPr>
      </p:sp>
      <p:sp>
        <p:nvSpPr>
          <p:cNvPr id="6" name="AutoShape 6"/>
          <p:cNvSpPr/>
          <p:nvPr/>
        </p:nvSpPr>
        <p:spPr>
          <a:xfrm>
            <a:off x="2415765" y="9667830"/>
            <a:ext cx="14411530" cy="0"/>
          </a:xfrm>
          <a:prstGeom prst="line">
            <a:avLst/>
          </a:prstGeom>
          <a:ln w="19050" cap="flat">
            <a:solidFill>
              <a:srgbClr val="493F35"/>
            </a:solidFill>
            <a:prstDash val="solid"/>
            <a:headEnd type="none" w="sm" len="sm"/>
            <a:tailEnd type="none" w="sm" len="sm"/>
          </a:ln>
        </p:spPr>
      </p:sp>
      <p:sp>
        <p:nvSpPr>
          <p:cNvPr id="7" name="AutoShape 7"/>
          <p:cNvSpPr/>
          <p:nvPr/>
        </p:nvSpPr>
        <p:spPr>
          <a:xfrm>
            <a:off x="417643" y="5143500"/>
            <a:ext cx="0" cy="3147777"/>
          </a:xfrm>
          <a:prstGeom prst="line">
            <a:avLst/>
          </a:prstGeom>
          <a:ln w="19050" cap="flat">
            <a:solidFill>
              <a:srgbClr val="493F35"/>
            </a:solidFill>
            <a:prstDash val="solid"/>
            <a:headEnd type="none" w="sm" len="sm"/>
            <a:tailEnd type="none" w="sm" len="sm"/>
          </a:ln>
        </p:spPr>
      </p:sp>
      <p:sp>
        <p:nvSpPr>
          <p:cNvPr id="8" name="Freeform 8"/>
          <p:cNvSpPr/>
          <p:nvPr/>
        </p:nvSpPr>
        <p:spPr>
          <a:xfrm>
            <a:off x="0" y="8318694"/>
            <a:ext cx="1573327" cy="1995723"/>
          </a:xfrm>
          <a:custGeom>
            <a:avLst/>
            <a:gdLst/>
            <a:ahLst/>
            <a:cxnLst/>
            <a:rect l="l" t="t" r="r" b="b"/>
            <a:pathLst>
              <a:path w="1573327" h="1995723">
                <a:moveTo>
                  <a:pt x="0" y="0"/>
                </a:moveTo>
                <a:lnTo>
                  <a:pt x="1573327" y="0"/>
                </a:lnTo>
                <a:lnTo>
                  <a:pt x="1573327" y="1995723"/>
                </a:lnTo>
                <a:lnTo>
                  <a:pt x="0" y="1995723"/>
                </a:lnTo>
                <a:lnTo>
                  <a:pt x="0" y="0"/>
                </a:lnTo>
                <a:close/>
              </a:path>
            </a:pathLst>
          </a:custGeom>
          <a:blipFill>
            <a:blip r:embed="rId1"/>
            <a:stretch>
              <a:fillRect/>
            </a:stretch>
          </a:blipFill>
        </p:spPr>
      </p:sp>
      <p:sp>
        <p:nvSpPr>
          <p:cNvPr id="9" name="Freeform 9"/>
          <p:cNvSpPr/>
          <p:nvPr/>
        </p:nvSpPr>
        <p:spPr>
          <a:xfrm rot="486727">
            <a:off x="5487945" y="617829"/>
            <a:ext cx="2878396" cy="2310405"/>
          </a:xfrm>
          <a:custGeom>
            <a:avLst/>
            <a:gdLst/>
            <a:ahLst/>
            <a:cxnLst/>
            <a:rect l="l" t="t" r="r" b="b"/>
            <a:pathLst>
              <a:path w="2878396" h="2310405">
                <a:moveTo>
                  <a:pt x="0" y="0"/>
                </a:moveTo>
                <a:lnTo>
                  <a:pt x="2878396" y="0"/>
                </a:lnTo>
                <a:lnTo>
                  <a:pt x="2878396" y="2310405"/>
                </a:lnTo>
                <a:lnTo>
                  <a:pt x="0" y="2310405"/>
                </a:lnTo>
                <a:lnTo>
                  <a:pt x="0" y="0"/>
                </a:lnTo>
                <a:close/>
              </a:path>
            </a:pathLst>
          </a:custGeom>
          <a:blipFill>
            <a:blip r:embed="rId2"/>
            <a:stretch>
              <a:fillRect l="-27824" t="-7797" r="-1964"/>
            </a:stretch>
          </a:blipFill>
        </p:spPr>
      </p:sp>
      <p:sp>
        <p:nvSpPr>
          <p:cNvPr id="10" name="Freeform 10"/>
          <p:cNvSpPr/>
          <p:nvPr/>
        </p:nvSpPr>
        <p:spPr>
          <a:xfrm>
            <a:off x="12365671" y="319072"/>
            <a:ext cx="4685626" cy="3628286"/>
          </a:xfrm>
          <a:custGeom>
            <a:avLst/>
            <a:gdLst/>
            <a:ahLst/>
            <a:cxnLst/>
            <a:rect l="l" t="t" r="r" b="b"/>
            <a:pathLst>
              <a:path w="4685626" h="3628286">
                <a:moveTo>
                  <a:pt x="0" y="0"/>
                </a:moveTo>
                <a:lnTo>
                  <a:pt x="4685626" y="0"/>
                </a:lnTo>
                <a:lnTo>
                  <a:pt x="4685626" y="3628286"/>
                </a:lnTo>
                <a:lnTo>
                  <a:pt x="0" y="3628286"/>
                </a:lnTo>
                <a:lnTo>
                  <a:pt x="0" y="0"/>
                </a:lnTo>
                <a:close/>
              </a:path>
            </a:pathLst>
          </a:custGeom>
          <a:blipFill>
            <a:blip r:embed="rId3"/>
            <a:stretch>
              <a:fillRect t="-17460" b="-11681"/>
            </a:stretch>
          </a:blipFill>
        </p:spPr>
      </p:sp>
      <p:sp>
        <p:nvSpPr>
          <p:cNvPr id="11" name="Freeform 11"/>
          <p:cNvSpPr/>
          <p:nvPr/>
        </p:nvSpPr>
        <p:spPr>
          <a:xfrm>
            <a:off x="657475" y="708053"/>
            <a:ext cx="4886071" cy="3358619"/>
          </a:xfrm>
          <a:custGeom>
            <a:avLst/>
            <a:gdLst/>
            <a:ahLst/>
            <a:cxnLst/>
            <a:rect l="l" t="t" r="r" b="b"/>
            <a:pathLst>
              <a:path w="4886071" h="3358619">
                <a:moveTo>
                  <a:pt x="0" y="0"/>
                </a:moveTo>
                <a:lnTo>
                  <a:pt x="4886071" y="0"/>
                </a:lnTo>
                <a:lnTo>
                  <a:pt x="4886071" y="3358619"/>
                </a:lnTo>
                <a:lnTo>
                  <a:pt x="0" y="3358619"/>
                </a:lnTo>
                <a:lnTo>
                  <a:pt x="0" y="0"/>
                </a:lnTo>
                <a:close/>
              </a:path>
            </a:pathLst>
          </a:custGeom>
          <a:blipFill>
            <a:blip r:embed="rId4"/>
            <a:stretch>
              <a:fillRect l="-3454" t="-33334" b="-17168"/>
            </a:stretch>
          </a:blipFill>
        </p:spPr>
      </p:sp>
      <p:sp>
        <p:nvSpPr>
          <p:cNvPr id="13" name="Freeform 13"/>
          <p:cNvSpPr/>
          <p:nvPr/>
        </p:nvSpPr>
        <p:spPr>
          <a:xfrm>
            <a:off x="14020800" y="5338445"/>
            <a:ext cx="3334385" cy="2979420"/>
          </a:xfrm>
          <a:custGeom>
            <a:avLst/>
            <a:gdLst/>
            <a:ahLst/>
            <a:cxnLst/>
            <a:rect l="l" t="t" r="r" b="b"/>
            <a:pathLst>
              <a:path w="3525147" h="3175194">
                <a:moveTo>
                  <a:pt x="0" y="0"/>
                </a:moveTo>
                <a:lnTo>
                  <a:pt x="3525146" y="0"/>
                </a:lnTo>
                <a:lnTo>
                  <a:pt x="3525146" y="3175194"/>
                </a:lnTo>
                <a:lnTo>
                  <a:pt x="0" y="3175194"/>
                </a:lnTo>
                <a:lnTo>
                  <a:pt x="0" y="0"/>
                </a:lnTo>
                <a:close/>
              </a:path>
            </a:pathLst>
          </a:custGeom>
          <a:blipFill>
            <a:blip r:embed="rId5"/>
            <a:stretch>
              <a:fillRect t="-2847" b="-8173"/>
            </a:stretch>
          </a:blipFill>
        </p:spPr>
      </p:sp>
      <p:sp>
        <p:nvSpPr>
          <p:cNvPr id="14" name="Freeform 14"/>
          <p:cNvSpPr/>
          <p:nvPr/>
        </p:nvSpPr>
        <p:spPr>
          <a:xfrm>
            <a:off x="7980746" y="8599"/>
            <a:ext cx="4175376" cy="3528865"/>
          </a:xfrm>
          <a:custGeom>
            <a:avLst/>
            <a:gdLst/>
            <a:ahLst/>
            <a:cxnLst/>
            <a:rect l="l" t="t" r="r" b="b"/>
            <a:pathLst>
              <a:path w="4175376" h="3528865">
                <a:moveTo>
                  <a:pt x="0" y="0"/>
                </a:moveTo>
                <a:lnTo>
                  <a:pt x="4175375" y="0"/>
                </a:lnTo>
                <a:lnTo>
                  <a:pt x="4175375" y="3528865"/>
                </a:lnTo>
                <a:lnTo>
                  <a:pt x="0" y="3528865"/>
                </a:lnTo>
                <a:lnTo>
                  <a:pt x="0" y="0"/>
                </a:lnTo>
                <a:close/>
              </a:path>
            </a:pathLst>
          </a:custGeom>
          <a:blipFill>
            <a:blip r:embed="rId6"/>
            <a:stretch>
              <a:fillRect l="-15276" r="-11576"/>
            </a:stretch>
          </a:blipFill>
        </p:spPr>
      </p:sp>
      <p:sp>
        <p:nvSpPr>
          <p:cNvPr id="15" name="Freeform 15"/>
          <p:cNvSpPr/>
          <p:nvPr/>
        </p:nvSpPr>
        <p:spPr>
          <a:xfrm>
            <a:off x="8762924" y="4850402"/>
            <a:ext cx="4770180" cy="3355803"/>
          </a:xfrm>
          <a:custGeom>
            <a:avLst/>
            <a:gdLst/>
            <a:ahLst/>
            <a:cxnLst/>
            <a:rect l="l" t="t" r="r" b="b"/>
            <a:pathLst>
              <a:path w="4770180" h="3355803">
                <a:moveTo>
                  <a:pt x="0" y="0"/>
                </a:moveTo>
                <a:lnTo>
                  <a:pt x="4770180" y="0"/>
                </a:lnTo>
                <a:lnTo>
                  <a:pt x="4770180" y="3355803"/>
                </a:lnTo>
                <a:lnTo>
                  <a:pt x="0" y="3355803"/>
                </a:lnTo>
                <a:lnTo>
                  <a:pt x="0" y="0"/>
                </a:lnTo>
                <a:close/>
              </a:path>
            </a:pathLst>
          </a:custGeom>
          <a:blipFill>
            <a:blip r:embed="rId7"/>
            <a:stretch>
              <a:fillRect t="-33002" b="-9144"/>
            </a:stretch>
          </a:blipFill>
        </p:spPr>
      </p:sp>
      <p:sp>
        <p:nvSpPr>
          <p:cNvPr id="16" name="TextBox 16"/>
          <p:cNvSpPr txBox="1"/>
          <p:nvPr/>
        </p:nvSpPr>
        <p:spPr>
          <a:xfrm>
            <a:off x="119915" y="-238125"/>
            <a:ext cx="2839223" cy="1142968"/>
          </a:xfrm>
          <a:prstGeom prst="rect">
            <a:avLst/>
          </a:prstGeom>
        </p:spPr>
        <p:txBody>
          <a:bodyPr lIns="0" tIns="0" rIns="0" bIns="0" rtlCol="0" anchor="t">
            <a:spAutoFit/>
          </a:bodyPr>
          <a:lstStyle/>
          <a:p>
            <a:pPr algn="l">
              <a:lnSpc>
                <a:spcPts val="9600"/>
              </a:lnSpc>
            </a:pPr>
            <a:r>
              <a:rPr lang="en-US" sz="6000" spc="119">
                <a:solidFill>
                  <a:srgbClr val="FFFFFF"/>
                </a:solidFill>
                <a:latin typeface="Benchmark" panose="00000500000000000000"/>
                <a:ea typeface="Benchmark" panose="00000500000000000000"/>
                <a:cs typeface="Benchmark" panose="00000500000000000000"/>
                <a:sym typeface="Benchmark" panose="00000500000000000000"/>
              </a:rPr>
              <a:t>Others</a:t>
            </a:r>
            <a:endParaRPr lang="en-US" sz="6000" spc="119">
              <a:solidFill>
                <a:srgbClr val="FFFFFF"/>
              </a:solidFill>
              <a:latin typeface="Benchmark" panose="00000500000000000000"/>
              <a:ea typeface="Benchmark" panose="00000500000000000000"/>
              <a:cs typeface="Benchmark" panose="00000500000000000000"/>
              <a:sym typeface="Benchmark" panose="00000500000000000000"/>
            </a:endParaRPr>
          </a:p>
        </p:txBody>
      </p:sp>
      <p:sp>
        <p:nvSpPr>
          <p:cNvPr id="17" name="TextBox 17"/>
          <p:cNvSpPr txBox="1"/>
          <p:nvPr/>
        </p:nvSpPr>
        <p:spPr>
          <a:xfrm>
            <a:off x="7874137" y="9724980"/>
            <a:ext cx="3589569" cy="466725"/>
          </a:xfrm>
          <a:prstGeom prst="rect">
            <a:avLst/>
          </a:prstGeom>
        </p:spPr>
        <p:txBody>
          <a:bodyPr lIns="0" tIns="0" rIns="0" bIns="0" rtlCol="0" anchor="t">
            <a:spAutoFit/>
          </a:bodyPr>
          <a:lstStyle/>
          <a:p>
            <a:pPr algn="ctr">
              <a:lnSpc>
                <a:spcPts val="3640"/>
              </a:lnSpc>
              <a:spcBef>
                <a:spcPct val="0"/>
              </a:spcBef>
            </a:pPr>
            <a:r>
              <a:rPr lang="en-US" sz="2600">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www.mviecopack.com</a:t>
            </a:r>
            <a:endParaRPr lang="en-US" sz="2600">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
        <p:nvSpPr>
          <p:cNvPr id="18" name="TextBox 18"/>
          <p:cNvSpPr txBox="1"/>
          <p:nvPr/>
        </p:nvSpPr>
        <p:spPr>
          <a:xfrm>
            <a:off x="1751138" y="4023558"/>
            <a:ext cx="1770724" cy="466725"/>
          </a:xfrm>
          <a:prstGeom prst="rect">
            <a:avLst/>
          </a:prstGeom>
        </p:spPr>
        <p:txBody>
          <a:bodyPr lIns="0" tIns="0" rIns="0" bIns="0" rtlCol="0" anchor="t">
            <a:spAutoFit/>
          </a:bodyPr>
          <a:lstStyle/>
          <a:p>
            <a:pPr algn="ctr">
              <a:lnSpc>
                <a:spcPts val="3640"/>
              </a:lnSpc>
              <a:spcBef>
                <a:spcPct val="0"/>
              </a:spcBef>
            </a:pPr>
            <a:r>
              <a:rPr lang="en-US" sz="2600">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paper bowl</a:t>
            </a:r>
            <a:endParaRPr lang="en-US" sz="2600">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
        <p:nvSpPr>
          <p:cNvPr id="19" name="TextBox 19"/>
          <p:cNvSpPr txBox="1"/>
          <p:nvPr/>
        </p:nvSpPr>
        <p:spPr>
          <a:xfrm>
            <a:off x="7417435" y="4046855"/>
            <a:ext cx="4046220" cy="533400"/>
          </a:xfrm>
          <a:prstGeom prst="rect">
            <a:avLst/>
          </a:prstGeom>
        </p:spPr>
        <p:txBody>
          <a:bodyPr wrap="square" lIns="0" tIns="0" rIns="0" bIns="0" rtlCol="0" anchor="t">
            <a:spAutoFit/>
          </a:bodyPr>
          <a:lstStyle/>
          <a:p>
            <a:pPr algn="ctr">
              <a:lnSpc>
                <a:spcPts val="4160"/>
              </a:lnSpc>
              <a:spcBef>
                <a:spcPct val="0"/>
              </a:spcBef>
            </a:pPr>
            <a:r>
              <a:rPr lang="en-US" sz="2600" spc="52">
                <a:solidFill>
                  <a:srgbClr val="FFFFFF"/>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bamboo stirring stick</a:t>
            </a:r>
            <a:endParaRPr lang="en-US" sz="2600" spc="52">
              <a:solidFill>
                <a:srgbClr val="FFFFFF"/>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
        <p:nvSpPr>
          <p:cNvPr id="20" name="TextBox 20"/>
          <p:cNvSpPr txBox="1"/>
          <p:nvPr/>
        </p:nvSpPr>
        <p:spPr>
          <a:xfrm>
            <a:off x="1600200" y="8420100"/>
            <a:ext cx="3166110" cy="533400"/>
          </a:xfrm>
          <a:prstGeom prst="rect">
            <a:avLst/>
          </a:prstGeom>
        </p:spPr>
        <p:txBody>
          <a:bodyPr wrap="square" lIns="0" tIns="0" rIns="0" bIns="0" rtlCol="0" anchor="t">
            <a:spAutoFit/>
          </a:bodyPr>
          <a:lstStyle/>
          <a:p>
            <a:pPr algn="ctr">
              <a:lnSpc>
                <a:spcPts val="4160"/>
              </a:lnSpc>
              <a:spcBef>
                <a:spcPct val="0"/>
              </a:spcBef>
            </a:pPr>
            <a:r>
              <a:rPr lang="en-US" sz="2600" spc="52">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kraft paper container</a:t>
            </a:r>
            <a:endParaRPr lang="en-US" sz="2600" spc="52">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
        <p:nvSpPr>
          <p:cNvPr id="21" name="TextBox 21"/>
          <p:cNvSpPr txBox="1"/>
          <p:nvPr/>
        </p:nvSpPr>
        <p:spPr>
          <a:xfrm>
            <a:off x="13704530" y="4023558"/>
            <a:ext cx="2423914" cy="466725"/>
          </a:xfrm>
          <a:prstGeom prst="rect">
            <a:avLst/>
          </a:prstGeom>
        </p:spPr>
        <p:txBody>
          <a:bodyPr lIns="0" tIns="0" rIns="0" bIns="0" rtlCol="0" anchor="t">
            <a:spAutoFit/>
          </a:bodyPr>
          <a:lstStyle/>
          <a:p>
            <a:pPr algn="ctr">
              <a:lnSpc>
                <a:spcPts val="3640"/>
              </a:lnSpc>
              <a:spcBef>
                <a:spcPct val="0"/>
              </a:spcBef>
            </a:pPr>
            <a:r>
              <a:rPr lang="en-US" sz="2600">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wooden cutlery</a:t>
            </a:r>
            <a:endParaRPr lang="en-US" sz="2600">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
        <p:nvSpPr>
          <p:cNvPr id="22" name="TextBox 22"/>
          <p:cNvSpPr txBox="1"/>
          <p:nvPr/>
        </p:nvSpPr>
        <p:spPr>
          <a:xfrm>
            <a:off x="14684170" y="8512134"/>
            <a:ext cx="2143125" cy="533400"/>
          </a:xfrm>
          <a:prstGeom prst="rect">
            <a:avLst/>
          </a:prstGeom>
        </p:spPr>
        <p:txBody>
          <a:bodyPr lIns="0" tIns="0" rIns="0" bIns="0" rtlCol="0" anchor="t">
            <a:spAutoFit/>
          </a:bodyPr>
          <a:lstStyle/>
          <a:p>
            <a:pPr algn="ctr">
              <a:lnSpc>
                <a:spcPts val="4160"/>
              </a:lnSpc>
              <a:spcBef>
                <a:spcPct val="0"/>
              </a:spcBef>
            </a:pPr>
            <a:r>
              <a:rPr lang="en-US" sz="2600" spc="52">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paper napkin</a:t>
            </a:r>
            <a:endParaRPr lang="en-US" sz="2600" spc="52">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
        <p:nvSpPr>
          <p:cNvPr id="23" name="TextBox 23"/>
          <p:cNvSpPr txBox="1"/>
          <p:nvPr/>
        </p:nvSpPr>
        <p:spPr>
          <a:xfrm>
            <a:off x="9296412" y="8417245"/>
            <a:ext cx="3127044" cy="533400"/>
          </a:xfrm>
          <a:prstGeom prst="rect">
            <a:avLst/>
          </a:prstGeom>
        </p:spPr>
        <p:txBody>
          <a:bodyPr lIns="0" tIns="0" rIns="0" bIns="0" rtlCol="0" anchor="t">
            <a:spAutoFit/>
          </a:bodyPr>
          <a:lstStyle/>
          <a:p>
            <a:pPr algn="ctr">
              <a:lnSpc>
                <a:spcPts val="4160"/>
              </a:lnSpc>
              <a:spcBef>
                <a:spcPct val="0"/>
              </a:spcBef>
            </a:pPr>
            <a:r>
              <a:rPr lang="en-US" sz="2600" spc="52">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bamboo paper cup</a:t>
            </a:r>
            <a:endParaRPr lang="en-US" sz="2600" spc="52">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pic>
        <p:nvPicPr>
          <p:cNvPr id="24" name="图片 23" descr="IMG_8202"/>
          <p:cNvPicPr>
            <a:picLocks noChangeAspect="1"/>
          </p:cNvPicPr>
          <p:nvPr/>
        </p:nvPicPr>
        <p:blipFill>
          <a:blip r:embed="rId8"/>
          <a:srcRect t="33217"/>
          <a:stretch>
            <a:fillRect/>
          </a:stretch>
        </p:blipFill>
        <p:spPr>
          <a:xfrm>
            <a:off x="990600" y="5753100"/>
            <a:ext cx="3549650" cy="2371090"/>
          </a:xfrm>
          <a:prstGeom prst="rect">
            <a:avLst/>
          </a:prstGeom>
        </p:spPr>
      </p:pic>
      <p:sp>
        <p:nvSpPr>
          <p:cNvPr id="12" name="TextBox 23"/>
          <p:cNvSpPr txBox="1"/>
          <p:nvPr/>
        </p:nvSpPr>
        <p:spPr>
          <a:xfrm>
            <a:off x="5454662" y="8403275"/>
            <a:ext cx="3127044" cy="533400"/>
          </a:xfrm>
          <a:prstGeom prst="rect">
            <a:avLst/>
          </a:prstGeom>
        </p:spPr>
        <p:txBody>
          <a:bodyPr lIns="0" tIns="0" rIns="0" bIns="0" rtlCol="0" anchor="t">
            <a:spAutoFit/>
          </a:bodyPr>
          <a:p>
            <a:pPr algn="ctr">
              <a:lnSpc>
                <a:spcPts val="4160"/>
              </a:lnSpc>
              <a:spcBef>
                <a:spcPct val="0"/>
              </a:spcBef>
            </a:pPr>
            <a:r>
              <a:rPr lang="en-US" sz="2600" spc="52">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cutlery wrapper</a:t>
            </a:r>
            <a:endParaRPr lang="en-US" sz="2600" spc="52">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pic>
        <p:nvPicPr>
          <p:cNvPr id="25" name="图片 24" descr="bb55451e5dc85637ae7457b7450471f"/>
          <p:cNvPicPr>
            <a:picLocks noChangeAspect="1"/>
          </p:cNvPicPr>
          <p:nvPr/>
        </p:nvPicPr>
        <p:blipFill>
          <a:blip r:embed="rId9"/>
          <a:stretch>
            <a:fillRect/>
          </a:stretch>
        </p:blipFill>
        <p:spPr>
          <a:xfrm>
            <a:off x="5164455" y="5448300"/>
            <a:ext cx="3479165" cy="260985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0" y="0"/>
            <a:ext cx="18288000" cy="6504677"/>
            <a:chOff x="0" y="0"/>
            <a:chExt cx="4816593" cy="1713166"/>
          </a:xfrm>
        </p:grpSpPr>
        <p:sp>
          <p:nvSpPr>
            <p:cNvPr id="3" name="Freeform 3"/>
            <p:cNvSpPr/>
            <p:nvPr/>
          </p:nvSpPr>
          <p:spPr>
            <a:xfrm>
              <a:off x="0" y="0"/>
              <a:ext cx="4816592" cy="1713166"/>
            </a:xfrm>
            <a:custGeom>
              <a:avLst/>
              <a:gdLst/>
              <a:ahLst/>
              <a:cxnLst/>
              <a:rect l="l" t="t" r="r" b="b"/>
              <a:pathLst>
                <a:path w="4816592" h="1713166">
                  <a:moveTo>
                    <a:pt x="0" y="0"/>
                  </a:moveTo>
                  <a:lnTo>
                    <a:pt x="4816592" y="0"/>
                  </a:lnTo>
                  <a:lnTo>
                    <a:pt x="4816592" y="1713166"/>
                  </a:lnTo>
                  <a:lnTo>
                    <a:pt x="0" y="1713166"/>
                  </a:lnTo>
                  <a:close/>
                </a:path>
              </a:pathLst>
            </a:custGeom>
            <a:solidFill>
              <a:srgbClr val="5FA241"/>
            </a:solidFill>
          </p:spPr>
        </p:sp>
        <p:sp>
          <p:nvSpPr>
            <p:cNvPr id="4" name="TextBox 4"/>
            <p:cNvSpPr txBox="1"/>
            <p:nvPr/>
          </p:nvSpPr>
          <p:spPr>
            <a:xfrm>
              <a:off x="0" y="-38100"/>
              <a:ext cx="4816593" cy="1751266"/>
            </a:xfrm>
            <a:prstGeom prst="rect">
              <a:avLst/>
            </a:prstGeom>
          </p:spPr>
          <p:txBody>
            <a:bodyPr lIns="50800" tIns="50800" rIns="50800" bIns="50800" rtlCol="0" anchor="ctr"/>
            <a:lstStyle/>
            <a:p>
              <a:pPr algn="ctr">
                <a:lnSpc>
                  <a:spcPts val="2660"/>
                </a:lnSpc>
              </a:pPr>
            </a:p>
          </p:txBody>
        </p:sp>
      </p:grpSp>
      <p:sp>
        <p:nvSpPr>
          <p:cNvPr id="5" name="AutoShape 5"/>
          <p:cNvSpPr/>
          <p:nvPr/>
        </p:nvSpPr>
        <p:spPr>
          <a:xfrm>
            <a:off x="3096346" y="904743"/>
            <a:ext cx="8015363" cy="0"/>
          </a:xfrm>
          <a:prstGeom prst="line">
            <a:avLst/>
          </a:prstGeom>
          <a:ln w="19050" cap="flat">
            <a:solidFill>
              <a:srgbClr val="FFFFFF"/>
            </a:solidFill>
            <a:prstDash val="solid"/>
            <a:headEnd type="none" w="sm" len="sm"/>
            <a:tailEnd type="none" w="sm" len="sm"/>
          </a:ln>
        </p:spPr>
      </p:sp>
      <p:sp>
        <p:nvSpPr>
          <p:cNvPr id="6" name="AutoShape 6"/>
          <p:cNvSpPr/>
          <p:nvPr/>
        </p:nvSpPr>
        <p:spPr>
          <a:xfrm>
            <a:off x="1038225" y="1767159"/>
            <a:ext cx="0" cy="4737518"/>
          </a:xfrm>
          <a:prstGeom prst="line">
            <a:avLst/>
          </a:prstGeom>
          <a:ln w="19050" cap="flat">
            <a:solidFill>
              <a:srgbClr val="FFFFFF"/>
            </a:solidFill>
            <a:prstDash val="solid"/>
            <a:headEnd type="none" w="sm" len="sm"/>
            <a:tailEnd type="none" w="sm" len="sm"/>
          </a:ln>
        </p:spPr>
      </p:sp>
      <p:sp>
        <p:nvSpPr>
          <p:cNvPr id="7" name="AutoShape 7"/>
          <p:cNvSpPr/>
          <p:nvPr/>
        </p:nvSpPr>
        <p:spPr>
          <a:xfrm flipH="1" flipV="1">
            <a:off x="1038225" y="6504677"/>
            <a:ext cx="0" cy="2106304"/>
          </a:xfrm>
          <a:prstGeom prst="line">
            <a:avLst/>
          </a:prstGeom>
          <a:ln w="19050" cap="flat">
            <a:solidFill>
              <a:srgbClr val="493F35"/>
            </a:solidFill>
            <a:prstDash val="solid"/>
            <a:headEnd type="none" w="sm" len="sm"/>
            <a:tailEnd type="none" w="sm" len="sm"/>
          </a:ln>
        </p:spPr>
      </p:sp>
      <p:sp>
        <p:nvSpPr>
          <p:cNvPr id="8" name="Freeform 8"/>
          <p:cNvSpPr/>
          <p:nvPr/>
        </p:nvSpPr>
        <p:spPr>
          <a:xfrm>
            <a:off x="16618671" y="8260438"/>
            <a:ext cx="1573327" cy="1995723"/>
          </a:xfrm>
          <a:custGeom>
            <a:avLst/>
            <a:gdLst/>
            <a:ahLst/>
            <a:cxnLst/>
            <a:rect l="l" t="t" r="r" b="b"/>
            <a:pathLst>
              <a:path w="1573327" h="1995723">
                <a:moveTo>
                  <a:pt x="0" y="0"/>
                </a:moveTo>
                <a:lnTo>
                  <a:pt x="1573328" y="0"/>
                </a:lnTo>
                <a:lnTo>
                  <a:pt x="1573328" y="1995724"/>
                </a:lnTo>
                <a:lnTo>
                  <a:pt x="0" y="1995724"/>
                </a:lnTo>
                <a:lnTo>
                  <a:pt x="0" y="0"/>
                </a:lnTo>
                <a:close/>
              </a:path>
            </a:pathLst>
          </a:custGeom>
          <a:blipFill>
            <a:blip r:embed="rId1"/>
            <a:stretch>
              <a:fillRect/>
            </a:stretch>
          </a:blipFill>
        </p:spPr>
      </p:sp>
      <p:grpSp>
        <p:nvGrpSpPr>
          <p:cNvPr id="9" name="Group 9"/>
          <p:cNvGrpSpPr/>
          <p:nvPr/>
        </p:nvGrpSpPr>
        <p:grpSpPr>
          <a:xfrm rot="0">
            <a:off x="10879150" y="1047750"/>
            <a:ext cx="7408850" cy="4624144"/>
            <a:chOff x="0" y="0"/>
            <a:chExt cx="1483691" cy="926028"/>
          </a:xfrm>
        </p:grpSpPr>
        <p:sp>
          <p:nvSpPr>
            <p:cNvPr id="10" name="Freeform 10"/>
            <p:cNvSpPr/>
            <p:nvPr/>
          </p:nvSpPr>
          <p:spPr>
            <a:xfrm>
              <a:off x="0" y="0"/>
              <a:ext cx="1483691" cy="926028"/>
            </a:xfrm>
            <a:custGeom>
              <a:avLst/>
              <a:gdLst/>
              <a:ahLst/>
              <a:cxnLst/>
              <a:rect l="l" t="t" r="r" b="b"/>
              <a:pathLst>
                <a:path w="1483691" h="926028">
                  <a:moveTo>
                    <a:pt x="0" y="0"/>
                  </a:moveTo>
                  <a:lnTo>
                    <a:pt x="1483691" y="0"/>
                  </a:lnTo>
                  <a:lnTo>
                    <a:pt x="1483691" y="926028"/>
                  </a:lnTo>
                  <a:lnTo>
                    <a:pt x="0" y="926028"/>
                  </a:lnTo>
                  <a:close/>
                </a:path>
              </a:pathLst>
            </a:custGeom>
            <a:blipFill>
              <a:blip r:embed="rId2"/>
              <a:stretch>
                <a:fillRect t="-4497" b="-4497"/>
              </a:stretch>
            </a:blipFill>
          </p:spPr>
        </p:sp>
      </p:grpSp>
      <p:sp>
        <p:nvSpPr>
          <p:cNvPr id="11" name="Freeform 11"/>
          <p:cNvSpPr/>
          <p:nvPr/>
        </p:nvSpPr>
        <p:spPr>
          <a:xfrm>
            <a:off x="1123962" y="2493504"/>
            <a:ext cx="769497" cy="612799"/>
          </a:xfrm>
          <a:custGeom>
            <a:avLst/>
            <a:gdLst/>
            <a:ahLst/>
            <a:cxnLst/>
            <a:rect l="l" t="t" r="r" b="b"/>
            <a:pathLst>
              <a:path w="769497" h="612799">
                <a:moveTo>
                  <a:pt x="0" y="0"/>
                </a:moveTo>
                <a:lnTo>
                  <a:pt x="769497" y="0"/>
                </a:lnTo>
                <a:lnTo>
                  <a:pt x="769497" y="612799"/>
                </a:lnTo>
                <a:lnTo>
                  <a:pt x="0" y="6127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Freeform 12"/>
          <p:cNvSpPr/>
          <p:nvPr/>
        </p:nvSpPr>
        <p:spPr>
          <a:xfrm>
            <a:off x="1212869" y="3483836"/>
            <a:ext cx="584230" cy="584230"/>
          </a:xfrm>
          <a:custGeom>
            <a:avLst/>
            <a:gdLst/>
            <a:ahLst/>
            <a:cxnLst/>
            <a:rect l="l" t="t" r="r" b="b"/>
            <a:pathLst>
              <a:path w="584230" h="584230">
                <a:moveTo>
                  <a:pt x="0" y="0"/>
                </a:moveTo>
                <a:lnTo>
                  <a:pt x="584231" y="0"/>
                </a:lnTo>
                <a:lnTo>
                  <a:pt x="584231" y="584231"/>
                </a:lnTo>
                <a:lnTo>
                  <a:pt x="0" y="5842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a:off x="1126787" y="4445600"/>
            <a:ext cx="697900" cy="697900"/>
          </a:xfrm>
          <a:custGeom>
            <a:avLst/>
            <a:gdLst/>
            <a:ahLst/>
            <a:cxnLst/>
            <a:rect l="l" t="t" r="r" b="b"/>
            <a:pathLst>
              <a:path w="697900" h="697900">
                <a:moveTo>
                  <a:pt x="0" y="0"/>
                </a:moveTo>
                <a:lnTo>
                  <a:pt x="697900" y="0"/>
                </a:lnTo>
                <a:lnTo>
                  <a:pt x="697900" y="697900"/>
                </a:lnTo>
                <a:lnTo>
                  <a:pt x="0" y="6979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Freeform 14"/>
          <p:cNvSpPr/>
          <p:nvPr/>
        </p:nvSpPr>
        <p:spPr>
          <a:xfrm>
            <a:off x="1123962" y="5452593"/>
            <a:ext cx="703550" cy="703550"/>
          </a:xfrm>
          <a:custGeom>
            <a:avLst/>
            <a:gdLst/>
            <a:ahLst/>
            <a:cxnLst/>
            <a:rect l="l" t="t" r="r" b="b"/>
            <a:pathLst>
              <a:path w="703550" h="703550">
                <a:moveTo>
                  <a:pt x="0" y="0"/>
                </a:moveTo>
                <a:lnTo>
                  <a:pt x="703550" y="0"/>
                </a:lnTo>
                <a:lnTo>
                  <a:pt x="703550" y="703550"/>
                </a:lnTo>
                <a:lnTo>
                  <a:pt x="0" y="70355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Freeform 15"/>
          <p:cNvSpPr/>
          <p:nvPr/>
        </p:nvSpPr>
        <p:spPr>
          <a:xfrm>
            <a:off x="1164279" y="6405099"/>
            <a:ext cx="599389" cy="599389"/>
          </a:xfrm>
          <a:custGeom>
            <a:avLst/>
            <a:gdLst/>
            <a:ahLst/>
            <a:cxnLst/>
            <a:rect l="l" t="t" r="r" b="b"/>
            <a:pathLst>
              <a:path w="599389" h="599389">
                <a:moveTo>
                  <a:pt x="0" y="0"/>
                </a:moveTo>
                <a:lnTo>
                  <a:pt x="599389" y="0"/>
                </a:lnTo>
                <a:lnTo>
                  <a:pt x="599389" y="599389"/>
                </a:lnTo>
                <a:lnTo>
                  <a:pt x="0" y="59938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6" name="Freeform 16"/>
          <p:cNvSpPr/>
          <p:nvPr/>
        </p:nvSpPr>
        <p:spPr>
          <a:xfrm>
            <a:off x="912009" y="7029564"/>
            <a:ext cx="1103930" cy="1108085"/>
          </a:xfrm>
          <a:custGeom>
            <a:avLst/>
            <a:gdLst/>
            <a:ahLst/>
            <a:cxnLst/>
            <a:rect l="l" t="t" r="r" b="b"/>
            <a:pathLst>
              <a:path w="1103930" h="1108085">
                <a:moveTo>
                  <a:pt x="0" y="0"/>
                </a:moveTo>
                <a:lnTo>
                  <a:pt x="1103929" y="0"/>
                </a:lnTo>
                <a:lnTo>
                  <a:pt x="1103929" y="1108085"/>
                </a:lnTo>
                <a:lnTo>
                  <a:pt x="0" y="11080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7" name="Freeform 17"/>
          <p:cNvSpPr/>
          <p:nvPr/>
        </p:nvSpPr>
        <p:spPr>
          <a:xfrm>
            <a:off x="1212869" y="8276776"/>
            <a:ext cx="612019" cy="622052"/>
          </a:xfrm>
          <a:custGeom>
            <a:avLst/>
            <a:gdLst/>
            <a:ahLst/>
            <a:cxnLst/>
            <a:rect l="l" t="t" r="r" b="b"/>
            <a:pathLst>
              <a:path w="612019" h="622052">
                <a:moveTo>
                  <a:pt x="0" y="0"/>
                </a:moveTo>
                <a:lnTo>
                  <a:pt x="612020" y="0"/>
                </a:lnTo>
                <a:lnTo>
                  <a:pt x="612020" y="622053"/>
                </a:lnTo>
                <a:lnTo>
                  <a:pt x="0" y="622053"/>
                </a:lnTo>
                <a:lnTo>
                  <a:pt x="0" y="0"/>
                </a:lnTo>
                <a:close/>
              </a:path>
            </a:pathLst>
          </a:custGeom>
          <a:blipFill>
            <a:blip r:embed="rId15"/>
            <a:stretch>
              <a:fillRect/>
            </a:stretch>
          </a:blipFill>
        </p:spPr>
      </p:sp>
      <p:sp>
        <p:nvSpPr>
          <p:cNvPr id="18" name="TextBox 18"/>
          <p:cNvSpPr txBox="1"/>
          <p:nvPr/>
        </p:nvSpPr>
        <p:spPr>
          <a:xfrm>
            <a:off x="76835" y="-247650"/>
            <a:ext cx="5769610" cy="1230630"/>
          </a:xfrm>
          <a:prstGeom prst="rect">
            <a:avLst/>
          </a:prstGeom>
        </p:spPr>
        <p:txBody>
          <a:bodyPr wrap="square" lIns="0" tIns="0" rIns="0" bIns="0" rtlCol="0" anchor="t">
            <a:spAutoFit/>
          </a:bodyPr>
          <a:lstStyle/>
          <a:p>
            <a:pPr algn="l">
              <a:lnSpc>
                <a:spcPts val="9600"/>
              </a:lnSpc>
            </a:pPr>
            <a:r>
              <a:rPr lang="en-US" sz="6000" spc="120">
                <a:solidFill>
                  <a:srgbClr val="FFFFFF"/>
                </a:solidFill>
                <a:latin typeface="Benchmark" panose="00000500000000000000"/>
                <a:ea typeface="Benchmark" panose="00000500000000000000"/>
                <a:cs typeface="Benchmark" panose="00000500000000000000"/>
                <a:sym typeface="Benchmark" panose="00000500000000000000"/>
              </a:rPr>
              <a:t>Contact  Us</a:t>
            </a:r>
            <a:endParaRPr lang="en-US" sz="6000" spc="120">
              <a:solidFill>
                <a:srgbClr val="FFFFFF"/>
              </a:solidFill>
              <a:latin typeface="Benchmark" panose="00000500000000000000"/>
              <a:ea typeface="Benchmark" panose="00000500000000000000"/>
              <a:cs typeface="Benchmark" panose="00000500000000000000"/>
              <a:sym typeface="Benchmark" panose="00000500000000000000"/>
            </a:endParaRPr>
          </a:p>
        </p:txBody>
      </p:sp>
      <p:sp>
        <p:nvSpPr>
          <p:cNvPr id="19" name="TextBox 19"/>
          <p:cNvSpPr txBox="1"/>
          <p:nvPr/>
        </p:nvSpPr>
        <p:spPr>
          <a:xfrm>
            <a:off x="1239164" y="1108155"/>
            <a:ext cx="9035190" cy="717550"/>
          </a:xfrm>
          <a:prstGeom prst="rect">
            <a:avLst/>
          </a:prstGeom>
        </p:spPr>
        <p:txBody>
          <a:bodyPr lIns="0" tIns="0" rIns="0" bIns="0" rtlCol="0" anchor="t">
            <a:spAutoFit/>
          </a:bodyPr>
          <a:lstStyle/>
          <a:p>
            <a:pPr algn="l">
              <a:lnSpc>
                <a:spcPts val="5600"/>
              </a:lnSpc>
            </a:pPr>
            <a:r>
              <a:rPr lang="en-US" sz="3500" spc="69">
                <a:solidFill>
                  <a:srgbClr val="FFFFFF"/>
                </a:solidFill>
                <a:latin typeface="Arial" panose="020B0604020202020204" pitchFamily="34" charset="0"/>
                <a:ea typeface="Arimo" panose="020B0604020202020204"/>
                <a:cs typeface="Arial" panose="020B0604020202020204" pitchFamily="34" charset="0"/>
                <a:sym typeface="Arimo" panose="020B0604020202020204"/>
              </a:rPr>
              <a:t>Guangxi Feishente EP Technology Co., Ltd.</a:t>
            </a:r>
            <a:endParaRPr lang="en-US" sz="3500" spc="69">
              <a:solidFill>
                <a:srgbClr val="FFFFFF"/>
              </a:solidFill>
              <a:latin typeface="Arial" panose="020B0604020202020204" pitchFamily="34" charset="0"/>
              <a:ea typeface="Arimo" panose="020B0604020202020204"/>
              <a:cs typeface="Arial" panose="020B0604020202020204" pitchFamily="34" charset="0"/>
              <a:sym typeface="Arimo" panose="020B0604020202020204"/>
            </a:endParaRPr>
          </a:p>
        </p:txBody>
      </p:sp>
      <p:sp>
        <p:nvSpPr>
          <p:cNvPr id="20" name="TextBox 20"/>
          <p:cNvSpPr txBox="1"/>
          <p:nvPr/>
        </p:nvSpPr>
        <p:spPr>
          <a:xfrm>
            <a:off x="7874137" y="9724980"/>
            <a:ext cx="3589569" cy="466725"/>
          </a:xfrm>
          <a:prstGeom prst="rect">
            <a:avLst/>
          </a:prstGeom>
        </p:spPr>
        <p:txBody>
          <a:bodyPr lIns="0" tIns="0" rIns="0" bIns="0" rtlCol="0" anchor="t">
            <a:spAutoFit/>
          </a:bodyPr>
          <a:lstStyle/>
          <a:p>
            <a:pPr algn="ctr">
              <a:lnSpc>
                <a:spcPts val="3640"/>
              </a:lnSpc>
              <a:spcBef>
                <a:spcPct val="0"/>
              </a:spcBef>
            </a:pPr>
            <a:r>
              <a:rPr lang="en-US" sz="2600">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www.mviecopack.com</a:t>
            </a:r>
            <a:endParaRPr lang="en-US" sz="2600">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
        <p:nvSpPr>
          <p:cNvPr id="21" name="TextBox 21"/>
          <p:cNvSpPr txBox="1"/>
          <p:nvPr/>
        </p:nvSpPr>
        <p:spPr>
          <a:xfrm>
            <a:off x="2093648" y="3695650"/>
            <a:ext cx="3130848" cy="512445"/>
          </a:xfrm>
          <a:prstGeom prst="rect">
            <a:avLst/>
          </a:prstGeom>
        </p:spPr>
        <p:txBody>
          <a:bodyPr lIns="0" tIns="0" rIns="0" bIns="0" rtlCol="0" anchor="t">
            <a:spAutoFit/>
          </a:bodyPr>
          <a:lstStyle/>
          <a:p>
            <a:pPr algn="l">
              <a:lnSpc>
                <a:spcPts val="4000"/>
              </a:lnSpc>
            </a:pPr>
            <a:r>
              <a:rPr lang="en-US" sz="2500" spc="50">
                <a:solidFill>
                  <a:srgbClr val="FFFFFF"/>
                </a:solidFill>
                <a:latin typeface="Arial" panose="020B0604020202020204" pitchFamily="34" charset="0"/>
                <a:ea typeface="Arimo" panose="020B0604020202020204"/>
                <a:cs typeface="Arial" panose="020B0604020202020204" pitchFamily="34" charset="0"/>
                <a:sym typeface="Arimo" panose="020B0604020202020204"/>
              </a:rPr>
              <a:t>Tel:+86 771 3182966</a:t>
            </a:r>
            <a:endParaRPr lang="en-US" sz="2500" spc="50">
              <a:solidFill>
                <a:srgbClr val="FFFFFF"/>
              </a:solidFill>
              <a:latin typeface="Arial" panose="020B0604020202020204" pitchFamily="34" charset="0"/>
              <a:ea typeface="Arimo" panose="020B0604020202020204"/>
              <a:cs typeface="Arial" panose="020B0604020202020204" pitchFamily="34" charset="0"/>
              <a:sym typeface="Arimo" panose="020B0604020202020204"/>
            </a:endParaRPr>
          </a:p>
        </p:txBody>
      </p:sp>
      <p:sp>
        <p:nvSpPr>
          <p:cNvPr id="22" name="TextBox 22"/>
          <p:cNvSpPr txBox="1"/>
          <p:nvPr/>
        </p:nvSpPr>
        <p:spPr>
          <a:xfrm>
            <a:off x="2098917" y="2248183"/>
            <a:ext cx="7475119" cy="1025525"/>
          </a:xfrm>
          <a:prstGeom prst="rect">
            <a:avLst/>
          </a:prstGeom>
        </p:spPr>
        <p:txBody>
          <a:bodyPr lIns="0" tIns="0" rIns="0" bIns="0" rtlCol="0" anchor="t">
            <a:spAutoFit/>
          </a:bodyPr>
          <a:lstStyle/>
          <a:p>
            <a:pPr algn="l">
              <a:lnSpc>
                <a:spcPts val="4000"/>
              </a:lnSpc>
            </a:pPr>
            <a:r>
              <a:rPr lang="en-US" sz="2500" spc="49">
                <a:solidFill>
                  <a:srgbClr val="FFFFFF"/>
                </a:solidFill>
                <a:latin typeface="Arial" panose="020B0604020202020204" pitchFamily="34" charset="0"/>
                <a:ea typeface="Arimo" panose="020B0604020202020204"/>
                <a:cs typeface="Arial" panose="020B0604020202020204" pitchFamily="34" charset="0"/>
                <a:sym typeface="Arimo" panose="020B0604020202020204"/>
              </a:rPr>
              <a:t>Address: No. 48 Tinghong Road, Jiangnan District,</a:t>
            </a:r>
            <a:endParaRPr lang="en-US" sz="2500" spc="49">
              <a:solidFill>
                <a:srgbClr val="FFFFFF"/>
              </a:solidFill>
              <a:latin typeface="Arial" panose="020B0604020202020204" pitchFamily="34" charset="0"/>
              <a:ea typeface="Arimo" panose="020B0604020202020204"/>
              <a:cs typeface="Arial" panose="020B0604020202020204" pitchFamily="34" charset="0"/>
              <a:sym typeface="Arimo" panose="020B0604020202020204"/>
            </a:endParaRPr>
          </a:p>
          <a:p>
            <a:pPr algn="l">
              <a:lnSpc>
                <a:spcPts val="4000"/>
              </a:lnSpc>
            </a:pPr>
            <a:r>
              <a:rPr lang="en-US" sz="2500" spc="49">
                <a:solidFill>
                  <a:srgbClr val="FFFFFF"/>
                </a:solidFill>
                <a:latin typeface="Arial" panose="020B0604020202020204" pitchFamily="34" charset="0"/>
                <a:ea typeface="Arimo" panose="020B0604020202020204"/>
                <a:cs typeface="Arial" panose="020B0604020202020204" pitchFamily="34" charset="0"/>
                <a:sym typeface="Arimo" panose="020B0604020202020204"/>
              </a:rPr>
              <a:t>Nanning City Guangxi,China,530031</a:t>
            </a:r>
            <a:endParaRPr lang="en-US" sz="2500" spc="49">
              <a:solidFill>
                <a:srgbClr val="FFFFFF"/>
              </a:solidFill>
              <a:latin typeface="Arial" panose="020B0604020202020204" pitchFamily="34" charset="0"/>
              <a:ea typeface="Arimo" panose="020B0604020202020204"/>
              <a:cs typeface="Arial" panose="020B0604020202020204" pitchFamily="34" charset="0"/>
              <a:sym typeface="Arimo" panose="020B0604020202020204"/>
            </a:endParaRPr>
          </a:p>
        </p:txBody>
      </p:sp>
      <p:sp>
        <p:nvSpPr>
          <p:cNvPr id="23" name="TextBox 23"/>
          <p:cNvSpPr txBox="1"/>
          <p:nvPr/>
        </p:nvSpPr>
        <p:spPr>
          <a:xfrm>
            <a:off x="2093595" y="4603115"/>
            <a:ext cx="5906135" cy="512445"/>
          </a:xfrm>
          <a:prstGeom prst="rect">
            <a:avLst/>
          </a:prstGeom>
        </p:spPr>
        <p:txBody>
          <a:bodyPr wrap="square" lIns="0" tIns="0" rIns="0" bIns="0" rtlCol="0" anchor="t">
            <a:spAutoFit/>
          </a:bodyPr>
          <a:lstStyle/>
          <a:p>
            <a:pPr algn="l">
              <a:lnSpc>
                <a:spcPts val="4000"/>
              </a:lnSpc>
            </a:pPr>
            <a:r>
              <a:rPr lang="en-US" sz="2500" spc="50">
                <a:solidFill>
                  <a:srgbClr val="FFFFFF"/>
                </a:solidFill>
                <a:latin typeface="Arial" panose="020B0604020202020204" pitchFamily="34" charset="0"/>
                <a:ea typeface="Arimo" panose="020B0604020202020204"/>
                <a:cs typeface="Arial" panose="020B0604020202020204" pitchFamily="34" charset="0"/>
                <a:sym typeface="Arimo" panose="020B0604020202020204"/>
              </a:rPr>
              <a:t>E-mail:orders@mvi-ecopack.com</a:t>
            </a:r>
            <a:endParaRPr lang="en-US" sz="2500" spc="50">
              <a:solidFill>
                <a:srgbClr val="FFFFFF"/>
              </a:solidFill>
              <a:latin typeface="Arial" panose="020B0604020202020204" pitchFamily="34" charset="0"/>
              <a:ea typeface="Arimo" panose="020B0604020202020204"/>
              <a:cs typeface="Arial" panose="020B0604020202020204" pitchFamily="34" charset="0"/>
              <a:sym typeface="Arimo" panose="020B0604020202020204"/>
            </a:endParaRPr>
          </a:p>
        </p:txBody>
      </p:sp>
      <p:sp>
        <p:nvSpPr>
          <p:cNvPr id="24" name="TextBox 24"/>
          <p:cNvSpPr txBox="1"/>
          <p:nvPr/>
        </p:nvSpPr>
        <p:spPr>
          <a:xfrm>
            <a:off x="2098917" y="5484519"/>
            <a:ext cx="4540746" cy="512445"/>
          </a:xfrm>
          <a:prstGeom prst="rect">
            <a:avLst/>
          </a:prstGeom>
        </p:spPr>
        <p:txBody>
          <a:bodyPr lIns="0" tIns="0" rIns="0" bIns="0" rtlCol="0" anchor="t">
            <a:spAutoFit/>
          </a:bodyPr>
          <a:lstStyle/>
          <a:p>
            <a:pPr algn="l">
              <a:lnSpc>
                <a:spcPts val="4000"/>
              </a:lnSpc>
            </a:pPr>
            <a:r>
              <a:rPr lang="en-US" sz="2500" spc="50">
                <a:solidFill>
                  <a:srgbClr val="FFFFFF"/>
                </a:solidFill>
                <a:latin typeface="Arial" panose="020B0604020202020204" pitchFamily="34" charset="0"/>
                <a:ea typeface="Arimo" panose="020B0604020202020204"/>
                <a:cs typeface="Arial" panose="020B0604020202020204" pitchFamily="34" charset="0"/>
                <a:sym typeface="Arimo" panose="020B0604020202020204"/>
              </a:rPr>
              <a:t>Website:www.mviecopack.com</a:t>
            </a:r>
            <a:endParaRPr lang="en-US" sz="2500" spc="50">
              <a:solidFill>
                <a:srgbClr val="FFFFFF"/>
              </a:solidFill>
              <a:latin typeface="Arial" panose="020B0604020202020204" pitchFamily="34" charset="0"/>
              <a:ea typeface="Arimo" panose="020B0604020202020204"/>
              <a:cs typeface="Arial" panose="020B0604020202020204" pitchFamily="34" charset="0"/>
              <a:sym typeface="Arimo" panose="020B0604020202020204"/>
            </a:endParaRPr>
          </a:p>
        </p:txBody>
      </p:sp>
      <p:sp>
        <p:nvSpPr>
          <p:cNvPr id="25" name="TextBox 25"/>
          <p:cNvSpPr txBox="1"/>
          <p:nvPr/>
        </p:nvSpPr>
        <p:spPr>
          <a:xfrm>
            <a:off x="2093648" y="6390377"/>
            <a:ext cx="6016294" cy="512445"/>
          </a:xfrm>
          <a:prstGeom prst="rect">
            <a:avLst/>
          </a:prstGeom>
        </p:spPr>
        <p:txBody>
          <a:bodyPr lIns="0" tIns="0" rIns="0" bIns="0" rtlCol="0" anchor="t">
            <a:spAutoFit/>
          </a:bodyPr>
          <a:lstStyle/>
          <a:p>
            <a:pPr algn="l">
              <a:lnSpc>
                <a:spcPts val="4000"/>
              </a:lnSpc>
            </a:pPr>
            <a:r>
              <a:rPr lang="en-US" sz="2500" spc="50">
                <a:solidFill>
                  <a:srgbClr val="5FA241"/>
                </a:solidFill>
                <a:latin typeface="Arial" panose="020B0604020202020204" pitchFamily="34" charset="0"/>
                <a:ea typeface="Arimo" panose="020B0604020202020204"/>
                <a:cs typeface="Arial" panose="020B0604020202020204" pitchFamily="34" charset="0"/>
                <a:sym typeface="Arimo" panose="020B0604020202020204"/>
              </a:rPr>
              <a:t>www.linkedin.com/company/mvi-ecopack</a:t>
            </a:r>
            <a:endParaRPr lang="en-US" sz="2500" spc="50">
              <a:solidFill>
                <a:srgbClr val="5FA241"/>
              </a:solidFill>
              <a:latin typeface="Arial" panose="020B0604020202020204" pitchFamily="34" charset="0"/>
              <a:ea typeface="Arimo" panose="020B0604020202020204"/>
              <a:cs typeface="Arial" panose="020B0604020202020204" pitchFamily="34" charset="0"/>
              <a:sym typeface="Arimo" panose="020B0604020202020204"/>
            </a:endParaRPr>
          </a:p>
        </p:txBody>
      </p:sp>
      <p:sp>
        <p:nvSpPr>
          <p:cNvPr id="26" name="TextBox 26"/>
          <p:cNvSpPr txBox="1"/>
          <p:nvPr/>
        </p:nvSpPr>
        <p:spPr>
          <a:xfrm>
            <a:off x="2098917" y="7269282"/>
            <a:ext cx="4723970" cy="512445"/>
          </a:xfrm>
          <a:prstGeom prst="rect">
            <a:avLst/>
          </a:prstGeom>
        </p:spPr>
        <p:txBody>
          <a:bodyPr lIns="0" tIns="0" rIns="0" bIns="0" rtlCol="0" anchor="t">
            <a:spAutoFit/>
          </a:bodyPr>
          <a:lstStyle/>
          <a:p>
            <a:pPr algn="l">
              <a:lnSpc>
                <a:spcPts val="4000"/>
              </a:lnSpc>
            </a:pPr>
            <a:r>
              <a:rPr lang="en-US" sz="2500" spc="50">
                <a:solidFill>
                  <a:srgbClr val="5FA241"/>
                </a:solidFill>
                <a:latin typeface="Arial" panose="020B0604020202020204" pitchFamily="34" charset="0"/>
                <a:ea typeface="Arimo" panose="020B0604020202020204"/>
                <a:cs typeface="Arial" panose="020B0604020202020204" pitchFamily="34" charset="0"/>
                <a:sym typeface="Arimo" panose="020B0604020202020204"/>
              </a:rPr>
              <a:t>www.facebook.com/MviEcopack</a:t>
            </a:r>
            <a:endParaRPr lang="en-US" sz="2500" spc="50">
              <a:solidFill>
                <a:srgbClr val="5FA241"/>
              </a:solidFill>
              <a:latin typeface="Arial" panose="020B0604020202020204" pitchFamily="34" charset="0"/>
              <a:ea typeface="Arimo" panose="020B0604020202020204"/>
              <a:cs typeface="Arial" panose="020B0604020202020204" pitchFamily="34" charset="0"/>
              <a:sym typeface="Arimo" panose="020B0604020202020204"/>
            </a:endParaRPr>
          </a:p>
        </p:txBody>
      </p:sp>
      <p:sp>
        <p:nvSpPr>
          <p:cNvPr id="27" name="TextBox 27"/>
          <p:cNvSpPr txBox="1"/>
          <p:nvPr/>
        </p:nvSpPr>
        <p:spPr>
          <a:xfrm>
            <a:off x="2093648" y="8300587"/>
            <a:ext cx="4895123" cy="512445"/>
          </a:xfrm>
          <a:prstGeom prst="rect">
            <a:avLst/>
          </a:prstGeom>
        </p:spPr>
        <p:txBody>
          <a:bodyPr lIns="0" tIns="0" rIns="0" bIns="0" rtlCol="0" anchor="t">
            <a:spAutoFit/>
          </a:bodyPr>
          <a:lstStyle/>
          <a:p>
            <a:pPr algn="l">
              <a:lnSpc>
                <a:spcPts val="4000"/>
              </a:lnSpc>
            </a:pPr>
            <a:r>
              <a:rPr lang="en-US" sz="2500" spc="50">
                <a:solidFill>
                  <a:srgbClr val="5FA241"/>
                </a:solidFill>
                <a:latin typeface="Arial" panose="020B0604020202020204" pitchFamily="34" charset="0"/>
                <a:ea typeface="Arimo" panose="020B0604020202020204"/>
                <a:cs typeface="Arial" panose="020B0604020202020204" pitchFamily="34" charset="0"/>
                <a:sym typeface="Arimo" panose="020B0604020202020204"/>
              </a:rPr>
              <a:t>www.instagram.com/mvi.ecopack</a:t>
            </a:r>
            <a:endParaRPr lang="en-US" sz="2500" spc="50">
              <a:solidFill>
                <a:srgbClr val="5FA241"/>
              </a:solidFill>
              <a:latin typeface="Arial" panose="020B0604020202020204" pitchFamily="34" charset="0"/>
              <a:ea typeface="Arimo" panose="020B0604020202020204"/>
              <a:cs typeface="Arial" panose="020B0604020202020204" pitchFamily="34" charset="0"/>
              <a:sym typeface="Arimo" panose="020B0604020202020204"/>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9259" b="-9259"/>
            </a:stretch>
          </a:blipFill>
        </p:spPr>
      </p:sp>
      <p:grpSp>
        <p:nvGrpSpPr>
          <p:cNvPr id="3" name="Group 3"/>
          <p:cNvGrpSpPr/>
          <p:nvPr/>
        </p:nvGrpSpPr>
        <p:grpSpPr>
          <a:xfrm rot="0">
            <a:off x="0" y="0"/>
            <a:ext cx="5553420" cy="10287000"/>
            <a:chOff x="0" y="0"/>
            <a:chExt cx="1462629" cy="2709333"/>
          </a:xfrm>
        </p:grpSpPr>
        <p:sp>
          <p:nvSpPr>
            <p:cNvPr id="4" name="Freeform 4"/>
            <p:cNvSpPr/>
            <p:nvPr/>
          </p:nvSpPr>
          <p:spPr>
            <a:xfrm>
              <a:off x="0" y="0"/>
              <a:ext cx="1462629" cy="2709333"/>
            </a:xfrm>
            <a:custGeom>
              <a:avLst/>
              <a:gdLst/>
              <a:ahLst/>
              <a:cxnLst/>
              <a:rect l="l" t="t" r="r" b="b"/>
              <a:pathLst>
                <a:path w="1462629" h="2709333">
                  <a:moveTo>
                    <a:pt x="0" y="0"/>
                  </a:moveTo>
                  <a:lnTo>
                    <a:pt x="1462629" y="0"/>
                  </a:lnTo>
                  <a:lnTo>
                    <a:pt x="1462629" y="2709333"/>
                  </a:lnTo>
                  <a:lnTo>
                    <a:pt x="0" y="2709333"/>
                  </a:lnTo>
                  <a:close/>
                </a:path>
              </a:pathLst>
            </a:custGeom>
            <a:solidFill>
              <a:srgbClr val="5FA241"/>
            </a:solidFill>
          </p:spPr>
        </p:sp>
        <p:sp>
          <p:nvSpPr>
            <p:cNvPr id="5" name="TextBox 5"/>
            <p:cNvSpPr txBox="1"/>
            <p:nvPr/>
          </p:nvSpPr>
          <p:spPr>
            <a:xfrm>
              <a:off x="0" y="-38100"/>
              <a:ext cx="1462629" cy="2747433"/>
            </a:xfrm>
            <a:prstGeom prst="rect">
              <a:avLst/>
            </a:prstGeom>
          </p:spPr>
          <p:txBody>
            <a:bodyPr lIns="50800" tIns="50800" rIns="50800" bIns="50800" rtlCol="0" anchor="ctr"/>
            <a:lstStyle/>
            <a:p>
              <a:pPr algn="ctr">
                <a:lnSpc>
                  <a:spcPts val="2660"/>
                </a:lnSpc>
              </a:pPr>
            </a:p>
          </p:txBody>
        </p:sp>
      </p:grpSp>
      <p:sp>
        <p:nvSpPr>
          <p:cNvPr id="6" name="AutoShape 6"/>
          <p:cNvSpPr/>
          <p:nvPr/>
        </p:nvSpPr>
        <p:spPr>
          <a:xfrm flipH="1">
            <a:off x="1038225" y="1767159"/>
            <a:ext cx="0" cy="7491141"/>
          </a:xfrm>
          <a:prstGeom prst="line">
            <a:avLst/>
          </a:prstGeom>
          <a:ln w="19050" cap="flat">
            <a:solidFill>
              <a:srgbClr val="FFFFFF"/>
            </a:solidFill>
            <a:prstDash val="solid"/>
            <a:headEnd type="none" w="sm" len="sm"/>
            <a:tailEnd type="none" w="sm" len="sm"/>
          </a:ln>
        </p:spPr>
      </p:sp>
      <p:sp>
        <p:nvSpPr>
          <p:cNvPr id="7" name="AutoShape 7"/>
          <p:cNvSpPr/>
          <p:nvPr/>
        </p:nvSpPr>
        <p:spPr>
          <a:xfrm flipV="1">
            <a:off x="1028700" y="9277350"/>
            <a:ext cx="4524720" cy="0"/>
          </a:xfrm>
          <a:prstGeom prst="line">
            <a:avLst/>
          </a:prstGeom>
          <a:ln w="19050" cap="flat">
            <a:solidFill>
              <a:srgbClr val="FFFFFF"/>
            </a:solidFill>
            <a:prstDash val="solid"/>
            <a:headEnd type="none" w="sm" len="sm"/>
            <a:tailEnd type="none" w="sm" len="sm"/>
          </a:ln>
        </p:spPr>
      </p:sp>
      <p:sp>
        <p:nvSpPr>
          <p:cNvPr id="8" name="Freeform 8"/>
          <p:cNvSpPr/>
          <p:nvPr/>
        </p:nvSpPr>
        <p:spPr>
          <a:xfrm>
            <a:off x="6687985" y="770992"/>
            <a:ext cx="635558" cy="635558"/>
          </a:xfrm>
          <a:custGeom>
            <a:avLst/>
            <a:gdLst/>
            <a:ahLst/>
            <a:cxnLst/>
            <a:rect l="l" t="t" r="r" b="b"/>
            <a:pathLst>
              <a:path w="635558" h="635558">
                <a:moveTo>
                  <a:pt x="0" y="0"/>
                </a:moveTo>
                <a:lnTo>
                  <a:pt x="635558" y="0"/>
                </a:lnTo>
                <a:lnTo>
                  <a:pt x="635558" y="635558"/>
                </a:lnTo>
                <a:lnTo>
                  <a:pt x="0" y="6355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6687985" y="2628486"/>
            <a:ext cx="635558" cy="635558"/>
          </a:xfrm>
          <a:custGeom>
            <a:avLst/>
            <a:gdLst/>
            <a:ahLst/>
            <a:cxnLst/>
            <a:rect l="l" t="t" r="r" b="b"/>
            <a:pathLst>
              <a:path w="635558" h="635558">
                <a:moveTo>
                  <a:pt x="0" y="0"/>
                </a:moveTo>
                <a:lnTo>
                  <a:pt x="635558" y="0"/>
                </a:lnTo>
                <a:lnTo>
                  <a:pt x="635558" y="635558"/>
                </a:lnTo>
                <a:lnTo>
                  <a:pt x="0" y="6355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a:off x="6687985" y="3538910"/>
            <a:ext cx="635558" cy="635558"/>
          </a:xfrm>
          <a:custGeom>
            <a:avLst/>
            <a:gdLst/>
            <a:ahLst/>
            <a:cxnLst/>
            <a:rect l="l" t="t" r="r" b="b"/>
            <a:pathLst>
              <a:path w="635558" h="635558">
                <a:moveTo>
                  <a:pt x="0" y="0"/>
                </a:moveTo>
                <a:lnTo>
                  <a:pt x="635558" y="0"/>
                </a:lnTo>
                <a:lnTo>
                  <a:pt x="635558" y="635559"/>
                </a:lnTo>
                <a:lnTo>
                  <a:pt x="0" y="6355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a:off x="6687985" y="4498319"/>
            <a:ext cx="635558" cy="635558"/>
          </a:xfrm>
          <a:custGeom>
            <a:avLst/>
            <a:gdLst/>
            <a:ahLst/>
            <a:cxnLst/>
            <a:rect l="l" t="t" r="r" b="b"/>
            <a:pathLst>
              <a:path w="635558" h="635558">
                <a:moveTo>
                  <a:pt x="0" y="0"/>
                </a:moveTo>
                <a:lnTo>
                  <a:pt x="635558" y="0"/>
                </a:lnTo>
                <a:lnTo>
                  <a:pt x="635558" y="635558"/>
                </a:lnTo>
                <a:lnTo>
                  <a:pt x="0" y="6355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Freeform 12"/>
          <p:cNvSpPr/>
          <p:nvPr/>
        </p:nvSpPr>
        <p:spPr>
          <a:xfrm>
            <a:off x="6687985" y="5465833"/>
            <a:ext cx="635558" cy="635558"/>
          </a:xfrm>
          <a:custGeom>
            <a:avLst/>
            <a:gdLst/>
            <a:ahLst/>
            <a:cxnLst/>
            <a:rect l="l" t="t" r="r" b="b"/>
            <a:pathLst>
              <a:path w="635558" h="635558">
                <a:moveTo>
                  <a:pt x="0" y="0"/>
                </a:moveTo>
                <a:lnTo>
                  <a:pt x="635558" y="0"/>
                </a:lnTo>
                <a:lnTo>
                  <a:pt x="635558" y="635558"/>
                </a:lnTo>
                <a:lnTo>
                  <a:pt x="0" y="6355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a:off x="6687985" y="7342301"/>
            <a:ext cx="635558" cy="635558"/>
          </a:xfrm>
          <a:custGeom>
            <a:avLst/>
            <a:gdLst/>
            <a:ahLst/>
            <a:cxnLst/>
            <a:rect l="l" t="t" r="r" b="b"/>
            <a:pathLst>
              <a:path w="635558" h="635558">
                <a:moveTo>
                  <a:pt x="0" y="0"/>
                </a:moveTo>
                <a:lnTo>
                  <a:pt x="635558" y="0"/>
                </a:lnTo>
                <a:lnTo>
                  <a:pt x="635558" y="635559"/>
                </a:lnTo>
                <a:lnTo>
                  <a:pt x="0" y="6355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Freeform 14"/>
          <p:cNvSpPr/>
          <p:nvPr/>
        </p:nvSpPr>
        <p:spPr>
          <a:xfrm>
            <a:off x="6687985" y="8281183"/>
            <a:ext cx="635558" cy="635558"/>
          </a:xfrm>
          <a:custGeom>
            <a:avLst/>
            <a:gdLst/>
            <a:ahLst/>
            <a:cxnLst/>
            <a:rect l="l" t="t" r="r" b="b"/>
            <a:pathLst>
              <a:path w="635558" h="635558">
                <a:moveTo>
                  <a:pt x="0" y="0"/>
                </a:moveTo>
                <a:lnTo>
                  <a:pt x="635558" y="0"/>
                </a:lnTo>
                <a:lnTo>
                  <a:pt x="635558" y="635558"/>
                </a:lnTo>
                <a:lnTo>
                  <a:pt x="0" y="6355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TextBox 15"/>
          <p:cNvSpPr txBox="1"/>
          <p:nvPr/>
        </p:nvSpPr>
        <p:spPr>
          <a:xfrm>
            <a:off x="1595120" y="4025265"/>
            <a:ext cx="3890010" cy="1162685"/>
          </a:xfrm>
          <a:prstGeom prst="rect">
            <a:avLst/>
          </a:prstGeom>
        </p:spPr>
        <p:txBody>
          <a:bodyPr lIns="0" tIns="0" rIns="0" bIns="0" rtlCol="0" anchor="t">
            <a:noAutofit/>
          </a:bodyPr>
          <a:lstStyle/>
          <a:p>
            <a:pPr algn="ctr">
              <a:lnSpc>
                <a:spcPts val="4620"/>
              </a:lnSpc>
              <a:spcBef>
                <a:spcPct val="0"/>
              </a:spcBef>
            </a:pPr>
            <a:r>
              <a:rPr lang="en-US" sz="3300" spc="1303">
                <a:solidFill>
                  <a:srgbClr val="D9D9D9"/>
                </a:solidFill>
                <a:latin typeface="Arial" panose="020B0604020202020204" pitchFamily="34" charset="0"/>
                <a:ea typeface="Benchmark" panose="00000500000000000000"/>
                <a:cs typeface="Arial" panose="020B0604020202020204" pitchFamily="34" charset="0"/>
                <a:sym typeface="Benchmark" panose="00000500000000000000"/>
              </a:rPr>
              <a:t>CONTENTS</a:t>
            </a:r>
            <a:endParaRPr lang="en-US" sz="3300" spc="1303">
              <a:solidFill>
                <a:srgbClr val="D9D9D9"/>
              </a:solidFill>
              <a:latin typeface="Arial" panose="020B0604020202020204" pitchFamily="34" charset="0"/>
              <a:ea typeface="Benchmark" panose="00000500000000000000"/>
              <a:cs typeface="Arial" panose="020B0604020202020204" pitchFamily="34" charset="0"/>
              <a:sym typeface="Benchmark" panose="00000500000000000000"/>
            </a:endParaRPr>
          </a:p>
        </p:txBody>
      </p:sp>
      <p:sp>
        <p:nvSpPr>
          <p:cNvPr id="16" name="TextBox 16"/>
          <p:cNvSpPr txBox="1"/>
          <p:nvPr/>
        </p:nvSpPr>
        <p:spPr>
          <a:xfrm>
            <a:off x="7543717" y="758163"/>
            <a:ext cx="1785096" cy="592455"/>
          </a:xfrm>
          <a:prstGeom prst="rect">
            <a:avLst/>
          </a:prstGeom>
        </p:spPr>
        <p:txBody>
          <a:bodyPr lIns="0" tIns="0" rIns="0" bIns="0" rtlCol="0" anchor="t">
            <a:spAutoFit/>
          </a:bodyPr>
          <a:lstStyle/>
          <a:p>
            <a:pPr algn="l">
              <a:lnSpc>
                <a:spcPts val="4620"/>
              </a:lnSpc>
            </a:pPr>
            <a:r>
              <a:rPr lang="en-US" sz="2890" b="1" spc="57">
                <a:solidFill>
                  <a:srgbClr val="FDFDFD"/>
                </a:solidFill>
                <a:latin typeface="Arial" panose="020B0604020202020204" pitchFamily="34" charset="0"/>
                <a:ea typeface="思源黑体 Bold" panose="020B0800000000000000" charset="-122"/>
                <a:cs typeface="Arial" panose="020B0604020202020204" pitchFamily="34" charset="0"/>
                <a:sym typeface="思源黑体 Bold" panose="020B0800000000000000" charset="-122"/>
              </a:rPr>
              <a:t>About us</a:t>
            </a:r>
            <a:endParaRPr lang="en-US" sz="2890" b="1" spc="57">
              <a:solidFill>
                <a:srgbClr val="FDFDFD"/>
              </a:solidFill>
              <a:latin typeface="Arial" panose="020B0604020202020204" pitchFamily="34" charset="0"/>
              <a:ea typeface="思源黑体 Bold" panose="020B0800000000000000" charset="-122"/>
              <a:cs typeface="Arial" panose="020B0604020202020204" pitchFamily="34" charset="0"/>
              <a:sym typeface="思源黑体 Bold" panose="020B0800000000000000" charset="-122"/>
            </a:endParaRPr>
          </a:p>
        </p:txBody>
      </p:sp>
      <p:sp>
        <p:nvSpPr>
          <p:cNvPr id="17" name="TextBox 17"/>
          <p:cNvSpPr txBox="1"/>
          <p:nvPr/>
        </p:nvSpPr>
        <p:spPr>
          <a:xfrm>
            <a:off x="8721824" y="9740688"/>
            <a:ext cx="3589569" cy="466725"/>
          </a:xfrm>
          <a:prstGeom prst="rect">
            <a:avLst/>
          </a:prstGeom>
        </p:spPr>
        <p:txBody>
          <a:bodyPr lIns="0" tIns="0" rIns="0" bIns="0" rtlCol="0" anchor="t">
            <a:spAutoFit/>
          </a:bodyPr>
          <a:lstStyle/>
          <a:p>
            <a:pPr algn="ctr">
              <a:lnSpc>
                <a:spcPts val="3640"/>
              </a:lnSpc>
              <a:spcBef>
                <a:spcPct val="0"/>
              </a:spcBef>
            </a:pPr>
            <a:r>
              <a:rPr lang="en-US" sz="2600">
                <a:solidFill>
                  <a:srgbClr val="FFFFFF"/>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www.mviecopack.com</a:t>
            </a:r>
            <a:endParaRPr lang="en-US" sz="2600">
              <a:solidFill>
                <a:srgbClr val="FFFFFF"/>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
        <p:nvSpPr>
          <p:cNvPr id="18" name="TextBox 18"/>
          <p:cNvSpPr txBox="1"/>
          <p:nvPr/>
        </p:nvSpPr>
        <p:spPr>
          <a:xfrm>
            <a:off x="7543717" y="2599289"/>
            <a:ext cx="5115816" cy="592455"/>
          </a:xfrm>
          <a:prstGeom prst="rect">
            <a:avLst/>
          </a:prstGeom>
        </p:spPr>
        <p:txBody>
          <a:bodyPr lIns="0" tIns="0" rIns="0" bIns="0" rtlCol="0" anchor="t">
            <a:spAutoFit/>
          </a:bodyPr>
          <a:lstStyle/>
          <a:p>
            <a:pPr algn="l">
              <a:lnSpc>
                <a:spcPts val="4620"/>
              </a:lnSpc>
            </a:pPr>
            <a:r>
              <a:rPr lang="en-US" sz="2890" b="1" spc="57">
                <a:solidFill>
                  <a:srgbClr val="FDFDFD"/>
                </a:solidFill>
                <a:latin typeface="Arial" panose="020B0604020202020204" pitchFamily="34" charset="0"/>
                <a:ea typeface="思源黑体 Bold" panose="020B0800000000000000" charset="-122"/>
                <a:cs typeface="Arial" panose="020B0604020202020204" pitchFamily="34" charset="0"/>
                <a:sym typeface="思源黑体 Bold" panose="020B0800000000000000" charset="-122"/>
              </a:rPr>
              <a:t>Sugarcane pulp Tableware</a:t>
            </a:r>
            <a:endParaRPr lang="en-US" sz="2890" b="1" spc="57">
              <a:solidFill>
                <a:srgbClr val="FDFDFD"/>
              </a:solidFill>
              <a:latin typeface="Arial" panose="020B0604020202020204" pitchFamily="34" charset="0"/>
              <a:ea typeface="思源黑体 Bold" panose="020B0800000000000000" charset="-122"/>
              <a:cs typeface="Arial" panose="020B0604020202020204" pitchFamily="34" charset="0"/>
              <a:sym typeface="思源黑体 Bold" panose="020B0800000000000000" charset="-122"/>
            </a:endParaRPr>
          </a:p>
        </p:txBody>
      </p:sp>
      <p:sp>
        <p:nvSpPr>
          <p:cNvPr id="19" name="TextBox 19"/>
          <p:cNvSpPr txBox="1"/>
          <p:nvPr/>
        </p:nvSpPr>
        <p:spPr>
          <a:xfrm>
            <a:off x="7543717" y="4484621"/>
            <a:ext cx="4365610" cy="592455"/>
          </a:xfrm>
          <a:prstGeom prst="rect">
            <a:avLst/>
          </a:prstGeom>
        </p:spPr>
        <p:txBody>
          <a:bodyPr lIns="0" tIns="0" rIns="0" bIns="0" rtlCol="0" anchor="t">
            <a:spAutoFit/>
          </a:bodyPr>
          <a:lstStyle/>
          <a:p>
            <a:pPr algn="l">
              <a:lnSpc>
                <a:spcPts val="4620"/>
              </a:lnSpc>
            </a:pPr>
            <a:r>
              <a:rPr lang="en-US" sz="2890" b="1" spc="57">
                <a:solidFill>
                  <a:srgbClr val="FDFDFD"/>
                </a:solidFill>
                <a:latin typeface="Arial" panose="020B0604020202020204" pitchFamily="34" charset="0"/>
                <a:ea typeface="思源黑体 Bold" panose="020B0800000000000000" charset="-122"/>
                <a:cs typeface="Arial" panose="020B0604020202020204" pitchFamily="34" charset="0"/>
                <a:sym typeface="思源黑体 Bold" panose="020B0800000000000000" charset="-122"/>
              </a:rPr>
              <a:t>Recyclable paper cups</a:t>
            </a:r>
            <a:endParaRPr lang="en-US" sz="2890" b="1" spc="57">
              <a:solidFill>
                <a:srgbClr val="FDFDFD"/>
              </a:solidFill>
              <a:latin typeface="Arial" panose="020B0604020202020204" pitchFamily="34" charset="0"/>
              <a:ea typeface="思源黑体 Bold" panose="020B0800000000000000" charset="-122"/>
              <a:cs typeface="Arial" panose="020B0604020202020204" pitchFamily="34" charset="0"/>
              <a:sym typeface="思源黑体 Bold" panose="020B0800000000000000" charset="-122"/>
            </a:endParaRPr>
          </a:p>
        </p:txBody>
      </p:sp>
      <p:sp>
        <p:nvSpPr>
          <p:cNvPr id="20" name="TextBox 20"/>
          <p:cNvSpPr txBox="1"/>
          <p:nvPr/>
        </p:nvSpPr>
        <p:spPr>
          <a:xfrm>
            <a:off x="7543717" y="3519417"/>
            <a:ext cx="4224463" cy="592455"/>
          </a:xfrm>
          <a:prstGeom prst="rect">
            <a:avLst/>
          </a:prstGeom>
        </p:spPr>
        <p:txBody>
          <a:bodyPr lIns="0" tIns="0" rIns="0" bIns="0" rtlCol="0" anchor="t">
            <a:spAutoFit/>
          </a:bodyPr>
          <a:lstStyle/>
          <a:p>
            <a:pPr algn="l">
              <a:lnSpc>
                <a:spcPts val="4620"/>
              </a:lnSpc>
            </a:pPr>
            <a:r>
              <a:rPr lang="en-US" sz="2890" b="1" spc="57">
                <a:solidFill>
                  <a:srgbClr val="FDFDFD"/>
                </a:solidFill>
                <a:latin typeface="Arial" panose="020B0604020202020204" pitchFamily="34" charset="0"/>
                <a:ea typeface="思源黑体 Bold" panose="020B0800000000000000" charset="-122"/>
                <a:cs typeface="Arial" panose="020B0604020202020204" pitchFamily="34" charset="0"/>
                <a:sym typeface="思源黑体 Bold" panose="020B0800000000000000" charset="-122"/>
              </a:rPr>
              <a:t>Cornstarch Tableware</a:t>
            </a:r>
            <a:endParaRPr lang="en-US" sz="2890" b="1" spc="57">
              <a:solidFill>
                <a:srgbClr val="FDFDFD"/>
              </a:solidFill>
              <a:latin typeface="Arial" panose="020B0604020202020204" pitchFamily="34" charset="0"/>
              <a:ea typeface="思源黑体 Bold" panose="020B0800000000000000" charset="-122"/>
              <a:cs typeface="Arial" panose="020B0604020202020204" pitchFamily="34" charset="0"/>
              <a:sym typeface="思源黑体 Bold" panose="020B0800000000000000" charset="-122"/>
            </a:endParaRPr>
          </a:p>
        </p:txBody>
      </p:sp>
      <p:sp>
        <p:nvSpPr>
          <p:cNvPr id="21" name="TextBox 21"/>
          <p:cNvSpPr txBox="1"/>
          <p:nvPr/>
        </p:nvSpPr>
        <p:spPr>
          <a:xfrm>
            <a:off x="7543717" y="5552738"/>
            <a:ext cx="3376948" cy="592455"/>
          </a:xfrm>
          <a:prstGeom prst="rect">
            <a:avLst/>
          </a:prstGeom>
        </p:spPr>
        <p:txBody>
          <a:bodyPr lIns="0" tIns="0" rIns="0" bIns="0" rtlCol="0" anchor="t">
            <a:spAutoFit/>
          </a:bodyPr>
          <a:lstStyle/>
          <a:p>
            <a:pPr algn="l">
              <a:lnSpc>
                <a:spcPts val="4620"/>
              </a:lnSpc>
            </a:pPr>
            <a:r>
              <a:rPr lang="en-US" sz="2890" b="1" spc="57">
                <a:solidFill>
                  <a:srgbClr val="FDFDFD"/>
                </a:solidFill>
                <a:latin typeface="Arial" panose="020B0604020202020204" pitchFamily="34" charset="0"/>
                <a:ea typeface="思源黑体 Bold" panose="020B0800000000000000" charset="-122"/>
                <a:cs typeface="Arial" panose="020B0604020202020204" pitchFamily="34" charset="0"/>
                <a:sym typeface="思源黑体 Bold" panose="020B0800000000000000" charset="-122"/>
              </a:rPr>
              <a:t>PET Cup Product</a:t>
            </a:r>
            <a:endParaRPr lang="en-US" sz="2890" b="1" spc="57">
              <a:solidFill>
                <a:srgbClr val="FDFDFD"/>
              </a:solidFill>
              <a:latin typeface="Arial" panose="020B0604020202020204" pitchFamily="34" charset="0"/>
              <a:ea typeface="思源黑体 Bold" panose="020B0800000000000000" charset="-122"/>
              <a:cs typeface="Arial" panose="020B0604020202020204" pitchFamily="34" charset="0"/>
              <a:sym typeface="思源黑体 Bold" panose="020B0800000000000000" charset="-122"/>
            </a:endParaRPr>
          </a:p>
        </p:txBody>
      </p:sp>
      <p:sp>
        <p:nvSpPr>
          <p:cNvPr id="22" name="TextBox 22"/>
          <p:cNvSpPr txBox="1"/>
          <p:nvPr/>
        </p:nvSpPr>
        <p:spPr>
          <a:xfrm>
            <a:off x="7543717" y="7328686"/>
            <a:ext cx="1600283" cy="592455"/>
          </a:xfrm>
          <a:prstGeom prst="rect">
            <a:avLst/>
          </a:prstGeom>
        </p:spPr>
        <p:txBody>
          <a:bodyPr lIns="0" tIns="0" rIns="0" bIns="0" rtlCol="0" anchor="t">
            <a:spAutoFit/>
          </a:bodyPr>
          <a:lstStyle/>
          <a:p>
            <a:pPr algn="l">
              <a:lnSpc>
                <a:spcPts val="4620"/>
              </a:lnSpc>
            </a:pPr>
            <a:r>
              <a:rPr lang="en-US" sz="2890" b="1" spc="57">
                <a:solidFill>
                  <a:srgbClr val="FDFDFD"/>
                </a:solidFill>
                <a:latin typeface="Arial" panose="020B0604020202020204" pitchFamily="34" charset="0"/>
                <a:ea typeface="思源黑体 Bold" panose="020B0800000000000000" charset="-122"/>
                <a:cs typeface="Arial" panose="020B0604020202020204" pitchFamily="34" charset="0"/>
                <a:sym typeface="思源黑体 Bold" panose="020B0800000000000000" charset="-122"/>
              </a:rPr>
              <a:t>Others</a:t>
            </a:r>
            <a:endParaRPr lang="en-US" sz="2890" b="1" spc="57">
              <a:solidFill>
                <a:srgbClr val="FDFDFD"/>
              </a:solidFill>
              <a:latin typeface="Arial" panose="020B0604020202020204" pitchFamily="34" charset="0"/>
              <a:ea typeface="思源黑体 Bold" panose="020B0800000000000000" charset="-122"/>
              <a:cs typeface="Arial" panose="020B0604020202020204" pitchFamily="34" charset="0"/>
              <a:sym typeface="思源黑体 Bold" panose="020B0800000000000000" charset="-122"/>
            </a:endParaRPr>
          </a:p>
        </p:txBody>
      </p:sp>
      <p:sp>
        <p:nvSpPr>
          <p:cNvPr id="23" name="TextBox 23"/>
          <p:cNvSpPr txBox="1"/>
          <p:nvPr/>
        </p:nvSpPr>
        <p:spPr>
          <a:xfrm>
            <a:off x="7543717" y="8267568"/>
            <a:ext cx="2236883" cy="592455"/>
          </a:xfrm>
          <a:prstGeom prst="rect">
            <a:avLst/>
          </a:prstGeom>
        </p:spPr>
        <p:txBody>
          <a:bodyPr lIns="0" tIns="0" rIns="0" bIns="0" rtlCol="0" anchor="t">
            <a:spAutoFit/>
          </a:bodyPr>
          <a:lstStyle/>
          <a:p>
            <a:pPr algn="l">
              <a:lnSpc>
                <a:spcPts val="4620"/>
              </a:lnSpc>
            </a:pPr>
            <a:r>
              <a:rPr lang="en-US" sz="2890" b="1" spc="57">
                <a:solidFill>
                  <a:srgbClr val="FDFDFD"/>
                </a:solidFill>
                <a:latin typeface="Arial" panose="020B0604020202020204" pitchFamily="34" charset="0"/>
                <a:ea typeface="思源黑体 Bold" panose="020B0800000000000000" charset="-122"/>
                <a:cs typeface="Arial" panose="020B0604020202020204" pitchFamily="34" charset="0"/>
                <a:sym typeface="思源黑体 Bold" panose="020B0800000000000000" charset="-122"/>
              </a:rPr>
              <a:t>Contact  Us</a:t>
            </a:r>
            <a:endParaRPr lang="en-US" sz="2890" b="1" spc="57">
              <a:solidFill>
                <a:srgbClr val="FDFDFD"/>
              </a:solidFill>
              <a:latin typeface="Arial" panose="020B0604020202020204" pitchFamily="34" charset="0"/>
              <a:ea typeface="思源黑体 Bold" panose="020B0800000000000000" charset="-122"/>
              <a:cs typeface="Arial" panose="020B0604020202020204" pitchFamily="34" charset="0"/>
              <a:sym typeface="思源黑体 Bold" panose="020B0800000000000000" charset="-122"/>
            </a:endParaRPr>
          </a:p>
        </p:txBody>
      </p:sp>
      <p:sp>
        <p:nvSpPr>
          <p:cNvPr id="24" name="Freeform 24"/>
          <p:cNvSpPr/>
          <p:nvPr/>
        </p:nvSpPr>
        <p:spPr>
          <a:xfrm>
            <a:off x="6687985" y="1673250"/>
            <a:ext cx="635558" cy="635558"/>
          </a:xfrm>
          <a:custGeom>
            <a:avLst/>
            <a:gdLst/>
            <a:ahLst/>
            <a:cxnLst/>
            <a:rect l="l" t="t" r="r" b="b"/>
            <a:pathLst>
              <a:path w="635558" h="635558">
                <a:moveTo>
                  <a:pt x="0" y="0"/>
                </a:moveTo>
                <a:lnTo>
                  <a:pt x="635558" y="0"/>
                </a:lnTo>
                <a:lnTo>
                  <a:pt x="635558" y="635558"/>
                </a:lnTo>
                <a:lnTo>
                  <a:pt x="0" y="6355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5" name="TextBox 25"/>
          <p:cNvSpPr txBox="1"/>
          <p:nvPr/>
        </p:nvSpPr>
        <p:spPr>
          <a:xfrm>
            <a:off x="7543717" y="1678291"/>
            <a:ext cx="2182805" cy="592455"/>
          </a:xfrm>
          <a:prstGeom prst="rect">
            <a:avLst/>
          </a:prstGeom>
        </p:spPr>
        <p:txBody>
          <a:bodyPr lIns="0" tIns="0" rIns="0" bIns="0" rtlCol="0" anchor="t">
            <a:spAutoFit/>
          </a:bodyPr>
          <a:lstStyle/>
          <a:p>
            <a:pPr algn="l">
              <a:lnSpc>
                <a:spcPts val="4620"/>
              </a:lnSpc>
            </a:pPr>
            <a:r>
              <a:rPr lang="en-US" sz="2890" b="1" spc="57">
                <a:solidFill>
                  <a:srgbClr val="FDFDFD"/>
                </a:solidFill>
                <a:latin typeface="Arial" panose="020B0604020202020204" pitchFamily="34" charset="0"/>
                <a:ea typeface="思源黑体 Bold" panose="020B0800000000000000" charset="-122"/>
                <a:cs typeface="Arial" panose="020B0604020202020204" pitchFamily="34" charset="0"/>
                <a:sym typeface="思源黑体 Bold" panose="020B0800000000000000" charset="-122"/>
              </a:rPr>
              <a:t>Exhibitions</a:t>
            </a:r>
            <a:endParaRPr lang="en-US" sz="2890" b="1" spc="57">
              <a:solidFill>
                <a:srgbClr val="FDFDFD"/>
              </a:solidFill>
              <a:latin typeface="Arial" panose="020B0604020202020204" pitchFamily="34" charset="0"/>
              <a:ea typeface="思源黑体 Bold" panose="020B0800000000000000" charset="-122"/>
              <a:cs typeface="Arial" panose="020B0604020202020204" pitchFamily="34" charset="0"/>
              <a:sym typeface="思源黑体 Bold" panose="020B0800000000000000" charset="-122"/>
            </a:endParaRPr>
          </a:p>
        </p:txBody>
      </p:sp>
      <p:sp>
        <p:nvSpPr>
          <p:cNvPr id="26" name="Freeform 12"/>
          <p:cNvSpPr/>
          <p:nvPr/>
        </p:nvSpPr>
        <p:spPr>
          <a:xfrm>
            <a:off x="6764185" y="6358643"/>
            <a:ext cx="635558" cy="635558"/>
          </a:xfrm>
          <a:custGeom>
            <a:avLst/>
            <a:gdLst/>
            <a:ahLst/>
            <a:cxnLst/>
            <a:rect l="l" t="t" r="r" b="b"/>
            <a:pathLst>
              <a:path w="635558" h="635558">
                <a:moveTo>
                  <a:pt x="0" y="0"/>
                </a:moveTo>
                <a:lnTo>
                  <a:pt x="635558" y="0"/>
                </a:lnTo>
                <a:lnTo>
                  <a:pt x="635558" y="635558"/>
                </a:lnTo>
                <a:lnTo>
                  <a:pt x="0" y="6355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7" name="TextBox 21"/>
          <p:cNvSpPr txBox="1"/>
          <p:nvPr/>
        </p:nvSpPr>
        <p:spPr>
          <a:xfrm>
            <a:off x="7620000" y="6445250"/>
            <a:ext cx="5911850" cy="592455"/>
          </a:xfrm>
          <a:prstGeom prst="rect">
            <a:avLst/>
          </a:prstGeom>
        </p:spPr>
        <p:txBody>
          <a:bodyPr wrap="square" lIns="0" tIns="0" rIns="0" bIns="0" rtlCol="0" anchor="t">
            <a:spAutoFit/>
          </a:bodyPr>
          <a:p>
            <a:pPr algn="l">
              <a:lnSpc>
                <a:spcPts val="4620"/>
              </a:lnSpc>
            </a:pPr>
            <a:r>
              <a:rPr lang="en-US" sz="2890" b="1" spc="57">
                <a:solidFill>
                  <a:srgbClr val="FDFDFD"/>
                </a:solidFill>
                <a:latin typeface="Arial" panose="020B0604020202020204" pitchFamily="34" charset="0"/>
                <a:ea typeface="思源黑体 Bold" panose="020B0800000000000000" charset="-122"/>
                <a:cs typeface="Arial" panose="020B0604020202020204" pitchFamily="34" charset="0"/>
                <a:sym typeface="思源黑体 Bold" panose="020B0800000000000000" charset="-122"/>
              </a:rPr>
              <a:t>Aqueous Coating Paper Straw</a:t>
            </a:r>
            <a:endParaRPr lang="en-US" sz="2890" b="1" spc="57">
              <a:solidFill>
                <a:srgbClr val="FDFDFD"/>
              </a:solidFill>
              <a:latin typeface="Arial" panose="020B0604020202020204" pitchFamily="34" charset="0"/>
              <a:ea typeface="思源黑体 Bold" panose="020B0800000000000000" charset="-122"/>
              <a:cs typeface="Arial" panose="020B0604020202020204" pitchFamily="34" charset="0"/>
              <a:sym typeface="思源黑体 Bold" panose="020B0800000000000000"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6982299" y="-109611"/>
            <a:ext cx="11305701" cy="10618811"/>
            <a:chOff x="0" y="0"/>
            <a:chExt cx="2977633" cy="2796724"/>
          </a:xfrm>
        </p:grpSpPr>
        <p:sp>
          <p:nvSpPr>
            <p:cNvPr id="3" name="Freeform 3"/>
            <p:cNvSpPr/>
            <p:nvPr/>
          </p:nvSpPr>
          <p:spPr>
            <a:xfrm>
              <a:off x="0" y="0"/>
              <a:ext cx="2977633" cy="2796724"/>
            </a:xfrm>
            <a:custGeom>
              <a:avLst/>
              <a:gdLst/>
              <a:ahLst/>
              <a:cxnLst/>
              <a:rect l="l" t="t" r="r" b="b"/>
              <a:pathLst>
                <a:path w="2977633" h="2796724">
                  <a:moveTo>
                    <a:pt x="0" y="0"/>
                  </a:moveTo>
                  <a:lnTo>
                    <a:pt x="2977633" y="0"/>
                  </a:lnTo>
                  <a:lnTo>
                    <a:pt x="2977633" y="2796724"/>
                  </a:lnTo>
                  <a:lnTo>
                    <a:pt x="0" y="2796724"/>
                  </a:lnTo>
                  <a:close/>
                </a:path>
              </a:pathLst>
            </a:custGeom>
            <a:solidFill>
              <a:srgbClr val="5FA241"/>
            </a:solidFill>
          </p:spPr>
        </p:sp>
        <p:sp>
          <p:nvSpPr>
            <p:cNvPr id="4" name="TextBox 4"/>
            <p:cNvSpPr txBox="1"/>
            <p:nvPr/>
          </p:nvSpPr>
          <p:spPr>
            <a:xfrm>
              <a:off x="0" y="-38100"/>
              <a:ext cx="2977633" cy="2834824"/>
            </a:xfrm>
            <a:prstGeom prst="rect">
              <a:avLst/>
            </a:prstGeom>
          </p:spPr>
          <p:txBody>
            <a:bodyPr lIns="50800" tIns="50800" rIns="50800" bIns="50800" rtlCol="0" anchor="ctr"/>
            <a:lstStyle/>
            <a:p>
              <a:pPr algn="ctr">
                <a:lnSpc>
                  <a:spcPts val="2660"/>
                </a:lnSpc>
              </a:pPr>
            </a:p>
          </p:txBody>
        </p:sp>
      </p:grpSp>
      <p:sp>
        <p:nvSpPr>
          <p:cNvPr id="5" name="AutoShape 5"/>
          <p:cNvSpPr/>
          <p:nvPr/>
        </p:nvSpPr>
        <p:spPr>
          <a:xfrm>
            <a:off x="6839335" y="904262"/>
            <a:ext cx="11722273" cy="9525"/>
          </a:xfrm>
          <a:prstGeom prst="line">
            <a:avLst/>
          </a:prstGeom>
          <a:ln w="19050" cap="flat">
            <a:solidFill>
              <a:srgbClr val="FFFFFF"/>
            </a:solidFill>
            <a:prstDash val="solid"/>
            <a:headEnd type="none" w="sm" len="sm"/>
            <a:tailEnd type="none" w="sm" len="sm"/>
          </a:ln>
        </p:spPr>
      </p:sp>
      <p:sp>
        <p:nvSpPr>
          <p:cNvPr id="6" name="AutoShape 6"/>
          <p:cNvSpPr/>
          <p:nvPr/>
        </p:nvSpPr>
        <p:spPr>
          <a:xfrm flipH="1">
            <a:off x="17956833" y="1232632"/>
            <a:ext cx="0" cy="7421235"/>
          </a:xfrm>
          <a:prstGeom prst="line">
            <a:avLst/>
          </a:prstGeom>
          <a:ln w="19050" cap="flat">
            <a:solidFill>
              <a:srgbClr val="FFFFFF"/>
            </a:solidFill>
            <a:prstDash val="solid"/>
            <a:headEnd type="none" w="sm" len="sm"/>
            <a:tailEnd type="none" w="sm" len="sm"/>
          </a:ln>
        </p:spPr>
      </p:sp>
      <p:sp>
        <p:nvSpPr>
          <p:cNvPr id="7" name="Freeform 7"/>
          <p:cNvSpPr/>
          <p:nvPr/>
        </p:nvSpPr>
        <p:spPr>
          <a:xfrm>
            <a:off x="1006906" y="5290362"/>
            <a:ext cx="5975393" cy="4481545"/>
          </a:xfrm>
          <a:custGeom>
            <a:avLst/>
            <a:gdLst/>
            <a:ahLst/>
            <a:cxnLst/>
            <a:rect l="l" t="t" r="r" b="b"/>
            <a:pathLst>
              <a:path w="5975393" h="4481545">
                <a:moveTo>
                  <a:pt x="0" y="0"/>
                </a:moveTo>
                <a:lnTo>
                  <a:pt x="5975393" y="0"/>
                </a:lnTo>
                <a:lnTo>
                  <a:pt x="5975393" y="4481545"/>
                </a:lnTo>
                <a:lnTo>
                  <a:pt x="0" y="4481545"/>
                </a:lnTo>
                <a:lnTo>
                  <a:pt x="0" y="0"/>
                </a:lnTo>
                <a:close/>
              </a:path>
            </a:pathLst>
          </a:custGeom>
          <a:blipFill>
            <a:blip r:embed="rId1"/>
            <a:stretch>
              <a:fillRect/>
            </a:stretch>
          </a:blipFill>
        </p:spPr>
      </p:sp>
      <p:sp>
        <p:nvSpPr>
          <p:cNvPr id="8" name="Freeform 8"/>
          <p:cNvSpPr/>
          <p:nvPr/>
        </p:nvSpPr>
        <p:spPr>
          <a:xfrm rot="4904181">
            <a:off x="10642" y="1890769"/>
            <a:ext cx="5439982" cy="4749923"/>
          </a:xfrm>
          <a:custGeom>
            <a:avLst/>
            <a:gdLst/>
            <a:ahLst/>
            <a:cxnLst/>
            <a:rect l="l" t="t" r="r" b="b"/>
            <a:pathLst>
              <a:path w="5439982" h="4749923">
                <a:moveTo>
                  <a:pt x="0" y="0"/>
                </a:moveTo>
                <a:lnTo>
                  <a:pt x="5439982" y="0"/>
                </a:lnTo>
                <a:lnTo>
                  <a:pt x="5439982" y="4749923"/>
                </a:lnTo>
                <a:lnTo>
                  <a:pt x="0" y="4749923"/>
                </a:lnTo>
                <a:lnTo>
                  <a:pt x="0" y="0"/>
                </a:lnTo>
                <a:close/>
              </a:path>
            </a:pathLst>
          </a:custGeom>
          <a:blipFill>
            <a:blip r:embed="rId2"/>
            <a:stretch>
              <a:fillRect t="-274" r="-814" b="-6333"/>
            </a:stretch>
          </a:blipFill>
        </p:spPr>
      </p:sp>
      <p:sp>
        <p:nvSpPr>
          <p:cNvPr id="9" name="TextBox 9"/>
          <p:cNvSpPr txBox="1"/>
          <p:nvPr/>
        </p:nvSpPr>
        <p:spPr>
          <a:xfrm>
            <a:off x="14786855" y="-201306"/>
            <a:ext cx="3501145" cy="1105568"/>
          </a:xfrm>
          <a:prstGeom prst="rect">
            <a:avLst/>
          </a:prstGeom>
        </p:spPr>
        <p:txBody>
          <a:bodyPr lIns="0" tIns="0" rIns="0" bIns="0" rtlCol="0" anchor="t">
            <a:spAutoFit/>
          </a:bodyPr>
          <a:lstStyle/>
          <a:p>
            <a:pPr algn="just">
              <a:lnSpc>
                <a:spcPts val="9280"/>
              </a:lnSpc>
            </a:pPr>
            <a:r>
              <a:rPr lang="en-US" sz="5800" spc="115">
                <a:solidFill>
                  <a:srgbClr val="FFFFFF"/>
                </a:solidFill>
                <a:latin typeface="Benchmark" panose="00000500000000000000"/>
                <a:ea typeface="Benchmark" panose="00000500000000000000"/>
                <a:cs typeface="Benchmark" panose="00000500000000000000"/>
                <a:sym typeface="Benchmark" panose="00000500000000000000"/>
              </a:rPr>
              <a:t>About us</a:t>
            </a:r>
            <a:endParaRPr lang="en-US" sz="5800" spc="115">
              <a:solidFill>
                <a:srgbClr val="FFFFFF"/>
              </a:solidFill>
              <a:latin typeface="Benchmark" panose="00000500000000000000"/>
              <a:ea typeface="Benchmark" panose="00000500000000000000"/>
              <a:cs typeface="Benchmark" panose="00000500000000000000"/>
              <a:sym typeface="Benchmark" panose="00000500000000000000"/>
            </a:endParaRPr>
          </a:p>
        </p:txBody>
      </p:sp>
      <p:sp>
        <p:nvSpPr>
          <p:cNvPr id="10" name="TextBox 10"/>
          <p:cNvSpPr txBox="1"/>
          <p:nvPr/>
        </p:nvSpPr>
        <p:spPr>
          <a:xfrm>
            <a:off x="7200231" y="974044"/>
            <a:ext cx="8667771" cy="4513580"/>
          </a:xfrm>
          <a:prstGeom prst="rect">
            <a:avLst/>
          </a:prstGeom>
        </p:spPr>
        <p:txBody>
          <a:bodyPr lIns="0" tIns="0" rIns="0" bIns="0" rtlCol="0" anchor="t">
            <a:spAutoFit/>
          </a:bodyPr>
          <a:lstStyle/>
          <a:p>
            <a:pPr algn="l">
              <a:lnSpc>
                <a:spcPts val="3200"/>
              </a:lnSpc>
            </a:pPr>
            <a:r>
              <a:rPr lang="en-US" sz="2000" spc="40">
                <a:solidFill>
                  <a:srgbClr val="FFFFFF"/>
                </a:solidFill>
                <a:latin typeface="Arial" panose="020B0604020202020204" pitchFamily="34" charset="0"/>
                <a:ea typeface="思源黑体" panose="020B0500000000000000" charset="-122"/>
                <a:cs typeface="Arial" panose="020B0604020202020204" pitchFamily="34" charset="0"/>
                <a:sym typeface="思源黑体" panose="020B0500000000000000" charset="-122"/>
              </a:rPr>
              <a:t>MVI EcoPack was founded in 2010, is a tableware specialist, with offices and factories in mainland China. </a:t>
            </a:r>
            <a:endParaRPr lang="en-US" sz="2000" spc="40">
              <a:solidFill>
                <a:srgbClr val="FFFFFF"/>
              </a:solidFill>
              <a:latin typeface="Arial" panose="020B0604020202020204" pitchFamily="34" charset="0"/>
              <a:ea typeface="思源黑体" panose="020B0500000000000000" charset="-122"/>
              <a:cs typeface="Arial" panose="020B0604020202020204" pitchFamily="34" charset="0"/>
              <a:sym typeface="思源黑体" panose="020B0500000000000000" charset="-122"/>
            </a:endParaRPr>
          </a:p>
          <a:p>
            <a:pPr algn="l">
              <a:lnSpc>
                <a:spcPts val="3200"/>
              </a:lnSpc>
            </a:pPr>
            <a:endParaRPr>
              <a:latin typeface="Arial" panose="020B0604020202020204" pitchFamily="34" charset="0"/>
              <a:cs typeface="Arial" panose="020B0604020202020204" pitchFamily="34" charset="0"/>
            </a:endParaRPr>
          </a:p>
          <a:p>
            <a:pPr algn="l">
              <a:lnSpc>
                <a:spcPts val="3200"/>
              </a:lnSpc>
            </a:pPr>
            <a:r>
              <a:rPr lang="en-US" sz="2000" spc="40">
                <a:solidFill>
                  <a:srgbClr val="FFFFFF"/>
                </a:solidFill>
                <a:latin typeface="Arial" panose="020B0604020202020204" pitchFamily="34" charset="0"/>
                <a:ea typeface="思源黑体" panose="020B0500000000000000" charset="-122"/>
                <a:cs typeface="Arial" panose="020B0604020202020204" pitchFamily="34" charset="0"/>
                <a:sym typeface="思源黑体" panose="020B0500000000000000" charset="-122"/>
              </a:rPr>
              <a:t>We are dedicated to offering our customers good quality and innovations at affordable prices. Our products are made from annually renewable resources like sugarcane pulp, and wheat straw fiber, some of which are by-products of the agriculture industry. </a:t>
            </a:r>
            <a:endParaRPr lang="en-US" sz="2000" spc="40">
              <a:solidFill>
                <a:srgbClr val="FFFFFF"/>
              </a:solidFill>
              <a:latin typeface="Arial" panose="020B0604020202020204" pitchFamily="34" charset="0"/>
              <a:ea typeface="思源黑体" panose="020B0500000000000000" charset="-122"/>
              <a:cs typeface="Arial" panose="020B0604020202020204" pitchFamily="34" charset="0"/>
              <a:sym typeface="思源黑体" panose="020B0500000000000000" charset="-122"/>
            </a:endParaRPr>
          </a:p>
          <a:p>
            <a:pPr algn="l">
              <a:lnSpc>
                <a:spcPts val="3200"/>
              </a:lnSpc>
            </a:pPr>
            <a:r>
              <a:rPr lang="en-US" sz="2000" spc="40">
                <a:solidFill>
                  <a:srgbClr val="FFFFFF"/>
                </a:solidFill>
                <a:latin typeface="Arial" panose="020B0604020202020204" pitchFamily="34" charset="0"/>
                <a:ea typeface="思源黑体" panose="020B0500000000000000" charset="-122"/>
                <a:cs typeface="Arial" panose="020B0604020202020204" pitchFamily="34" charset="0"/>
                <a:sym typeface="思源黑体" panose="020B0500000000000000" charset="-122"/>
              </a:rPr>
              <a:t>We use these materials to make sustainable alternatives to plastics and Styrofoam. We constantly monitor trends and seek out new products suitable for all clients in countries worldwide. </a:t>
            </a:r>
            <a:endParaRPr lang="en-US" sz="2000" spc="40">
              <a:solidFill>
                <a:srgbClr val="FFFFFF"/>
              </a:solidFill>
              <a:latin typeface="Arial" panose="020B0604020202020204" pitchFamily="34" charset="0"/>
              <a:ea typeface="思源黑体" panose="020B0500000000000000" charset="-122"/>
              <a:cs typeface="Arial" panose="020B0604020202020204" pitchFamily="34" charset="0"/>
              <a:sym typeface="思源黑体" panose="020B0500000000000000" charset="-122"/>
            </a:endParaRPr>
          </a:p>
          <a:p>
            <a:pPr algn="l">
              <a:lnSpc>
                <a:spcPts val="3200"/>
              </a:lnSpc>
            </a:pPr>
            <a:endParaRPr>
              <a:latin typeface="Arial" panose="020B0604020202020204" pitchFamily="34" charset="0"/>
              <a:cs typeface="Arial" panose="020B0604020202020204" pitchFamily="34" charset="0"/>
            </a:endParaRPr>
          </a:p>
        </p:txBody>
      </p:sp>
      <p:sp>
        <p:nvSpPr>
          <p:cNvPr id="11" name="Freeform 11"/>
          <p:cNvSpPr/>
          <p:nvPr/>
        </p:nvSpPr>
        <p:spPr>
          <a:xfrm>
            <a:off x="7104229" y="6300884"/>
            <a:ext cx="7836578" cy="3757779"/>
          </a:xfrm>
          <a:custGeom>
            <a:avLst/>
            <a:gdLst/>
            <a:ahLst/>
            <a:cxnLst/>
            <a:rect l="l" t="t" r="r" b="b"/>
            <a:pathLst>
              <a:path w="7836578" h="3757779">
                <a:moveTo>
                  <a:pt x="0" y="0"/>
                </a:moveTo>
                <a:lnTo>
                  <a:pt x="7836579" y="0"/>
                </a:lnTo>
                <a:lnTo>
                  <a:pt x="7836579" y="3757778"/>
                </a:lnTo>
                <a:lnTo>
                  <a:pt x="0" y="3757778"/>
                </a:lnTo>
                <a:lnTo>
                  <a:pt x="0" y="0"/>
                </a:lnTo>
                <a:close/>
              </a:path>
            </a:pathLst>
          </a:custGeom>
          <a:blipFill>
            <a:blip r:embed="rId3"/>
            <a:stretch>
              <a:fillRect t="-3540" b="-12627"/>
            </a:stretch>
          </a:blipFill>
        </p:spPr>
      </p:sp>
      <p:sp>
        <p:nvSpPr>
          <p:cNvPr id="12" name="Freeform 12"/>
          <p:cNvSpPr/>
          <p:nvPr/>
        </p:nvSpPr>
        <p:spPr>
          <a:xfrm>
            <a:off x="16124681" y="7734626"/>
            <a:ext cx="1832153" cy="2324036"/>
          </a:xfrm>
          <a:custGeom>
            <a:avLst/>
            <a:gdLst/>
            <a:ahLst/>
            <a:cxnLst/>
            <a:rect l="l" t="t" r="r" b="b"/>
            <a:pathLst>
              <a:path w="1832153" h="2324036">
                <a:moveTo>
                  <a:pt x="0" y="0"/>
                </a:moveTo>
                <a:lnTo>
                  <a:pt x="1832152" y="0"/>
                </a:lnTo>
                <a:lnTo>
                  <a:pt x="1832152" y="2324036"/>
                </a:lnTo>
                <a:lnTo>
                  <a:pt x="0" y="2324036"/>
                </a:lnTo>
                <a:lnTo>
                  <a:pt x="0" y="0"/>
                </a:lnTo>
                <a:close/>
              </a:path>
            </a:pathLst>
          </a:custGeom>
          <a:blipFill>
            <a:blip r:embed="rId4"/>
            <a:stretch>
              <a:fillRect/>
            </a:stretch>
          </a:blipFill>
        </p:spPr>
      </p:sp>
      <p:sp>
        <p:nvSpPr>
          <p:cNvPr id="13" name="Freeform 13"/>
          <p:cNvSpPr/>
          <p:nvPr/>
        </p:nvSpPr>
        <p:spPr>
          <a:xfrm rot="1236223">
            <a:off x="1844925" y="177714"/>
            <a:ext cx="5915761" cy="3327615"/>
          </a:xfrm>
          <a:custGeom>
            <a:avLst/>
            <a:gdLst/>
            <a:ahLst/>
            <a:cxnLst/>
            <a:rect l="l" t="t" r="r" b="b"/>
            <a:pathLst>
              <a:path w="5915761" h="3327615">
                <a:moveTo>
                  <a:pt x="0" y="0"/>
                </a:moveTo>
                <a:lnTo>
                  <a:pt x="5915760" y="0"/>
                </a:lnTo>
                <a:lnTo>
                  <a:pt x="5915760" y="3327616"/>
                </a:lnTo>
                <a:lnTo>
                  <a:pt x="0" y="3327616"/>
                </a:lnTo>
                <a:lnTo>
                  <a:pt x="0" y="0"/>
                </a:lnTo>
                <a:close/>
              </a:path>
            </a:pathLst>
          </a:custGeom>
          <a:blipFill>
            <a:blip r:embed="rId5"/>
            <a:stretch>
              <a:fillRect/>
            </a:stretch>
          </a:blipFill>
        </p:spPr>
      </p:sp>
      <p:sp>
        <p:nvSpPr>
          <p:cNvPr id="14" name="TextBox 14"/>
          <p:cNvSpPr txBox="1"/>
          <p:nvPr/>
        </p:nvSpPr>
        <p:spPr>
          <a:xfrm>
            <a:off x="3249758" y="9805998"/>
            <a:ext cx="3589569" cy="466725"/>
          </a:xfrm>
          <a:prstGeom prst="rect">
            <a:avLst/>
          </a:prstGeom>
        </p:spPr>
        <p:txBody>
          <a:bodyPr lIns="0" tIns="0" rIns="0" bIns="0" rtlCol="0" anchor="t">
            <a:spAutoFit/>
          </a:bodyPr>
          <a:lstStyle/>
          <a:p>
            <a:pPr algn="ctr">
              <a:lnSpc>
                <a:spcPts val="3640"/>
              </a:lnSpc>
              <a:spcBef>
                <a:spcPct val="0"/>
              </a:spcBef>
            </a:pPr>
            <a:r>
              <a:rPr lang="en-US" sz="2600">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www.mviecopack.com</a:t>
            </a:r>
            <a:endParaRPr lang="en-US" sz="2600">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0" y="789064"/>
            <a:ext cx="11913925" cy="19050"/>
          </a:xfrm>
          <a:prstGeom prst="line">
            <a:avLst/>
          </a:prstGeom>
          <a:ln w="38100" cap="flat">
            <a:solidFill>
              <a:srgbClr val="5FA241"/>
            </a:solidFill>
            <a:prstDash val="solid"/>
            <a:headEnd type="none" w="sm" len="sm"/>
            <a:tailEnd type="none" w="sm" len="sm"/>
          </a:ln>
        </p:spPr>
      </p:sp>
      <p:sp>
        <p:nvSpPr>
          <p:cNvPr id="3" name="Freeform 3"/>
          <p:cNvSpPr/>
          <p:nvPr/>
        </p:nvSpPr>
        <p:spPr>
          <a:xfrm>
            <a:off x="135670" y="1409933"/>
            <a:ext cx="5974356" cy="4452989"/>
          </a:xfrm>
          <a:custGeom>
            <a:avLst/>
            <a:gdLst/>
            <a:ahLst/>
            <a:cxnLst/>
            <a:rect l="l" t="t" r="r" b="b"/>
            <a:pathLst>
              <a:path w="5974356" h="4452989">
                <a:moveTo>
                  <a:pt x="0" y="0"/>
                </a:moveTo>
                <a:lnTo>
                  <a:pt x="5974356" y="0"/>
                </a:lnTo>
                <a:lnTo>
                  <a:pt x="5974356" y="4452989"/>
                </a:lnTo>
                <a:lnTo>
                  <a:pt x="0" y="4452989"/>
                </a:lnTo>
                <a:lnTo>
                  <a:pt x="0" y="0"/>
                </a:lnTo>
                <a:close/>
              </a:path>
            </a:pathLst>
          </a:custGeom>
          <a:blipFill>
            <a:blip r:embed="rId1"/>
            <a:stretch>
              <a:fillRect/>
            </a:stretch>
          </a:blipFill>
        </p:spPr>
      </p:sp>
      <p:sp>
        <p:nvSpPr>
          <p:cNvPr id="4" name="Freeform 4"/>
          <p:cNvSpPr/>
          <p:nvPr/>
        </p:nvSpPr>
        <p:spPr>
          <a:xfrm>
            <a:off x="6338010" y="4915293"/>
            <a:ext cx="6506097" cy="4891876"/>
          </a:xfrm>
          <a:custGeom>
            <a:avLst/>
            <a:gdLst/>
            <a:ahLst/>
            <a:cxnLst/>
            <a:rect l="l" t="t" r="r" b="b"/>
            <a:pathLst>
              <a:path w="6506097" h="4891876">
                <a:moveTo>
                  <a:pt x="0" y="0"/>
                </a:moveTo>
                <a:lnTo>
                  <a:pt x="6506096" y="0"/>
                </a:lnTo>
                <a:lnTo>
                  <a:pt x="6506096" y="4891876"/>
                </a:lnTo>
                <a:lnTo>
                  <a:pt x="0" y="4891876"/>
                </a:lnTo>
                <a:lnTo>
                  <a:pt x="0" y="0"/>
                </a:lnTo>
                <a:close/>
              </a:path>
            </a:pathLst>
          </a:custGeom>
          <a:blipFill>
            <a:blip r:embed="rId2"/>
            <a:stretch>
              <a:fillRect/>
            </a:stretch>
          </a:blipFill>
        </p:spPr>
      </p:sp>
      <p:sp>
        <p:nvSpPr>
          <p:cNvPr id="5" name="Freeform 5"/>
          <p:cNvSpPr/>
          <p:nvPr/>
        </p:nvSpPr>
        <p:spPr>
          <a:xfrm>
            <a:off x="12984665" y="874519"/>
            <a:ext cx="5087973" cy="7712904"/>
          </a:xfrm>
          <a:custGeom>
            <a:avLst/>
            <a:gdLst/>
            <a:ahLst/>
            <a:cxnLst/>
            <a:rect l="l" t="t" r="r" b="b"/>
            <a:pathLst>
              <a:path w="5087973" h="7712904">
                <a:moveTo>
                  <a:pt x="0" y="0"/>
                </a:moveTo>
                <a:lnTo>
                  <a:pt x="5087973" y="0"/>
                </a:lnTo>
                <a:lnTo>
                  <a:pt x="5087973" y="7712904"/>
                </a:lnTo>
                <a:lnTo>
                  <a:pt x="0" y="7712904"/>
                </a:lnTo>
                <a:lnTo>
                  <a:pt x="0" y="0"/>
                </a:lnTo>
                <a:close/>
              </a:path>
            </a:pathLst>
          </a:custGeom>
          <a:blipFill>
            <a:blip r:embed="rId3"/>
            <a:stretch>
              <a:fillRect/>
            </a:stretch>
          </a:blipFill>
        </p:spPr>
      </p:sp>
      <p:sp>
        <p:nvSpPr>
          <p:cNvPr id="6" name="Freeform 6"/>
          <p:cNvSpPr/>
          <p:nvPr/>
        </p:nvSpPr>
        <p:spPr>
          <a:xfrm>
            <a:off x="7594349" y="874519"/>
            <a:ext cx="3993419" cy="4040774"/>
          </a:xfrm>
          <a:custGeom>
            <a:avLst/>
            <a:gdLst/>
            <a:ahLst/>
            <a:cxnLst/>
            <a:rect l="l" t="t" r="r" b="b"/>
            <a:pathLst>
              <a:path w="3993419" h="4040774">
                <a:moveTo>
                  <a:pt x="0" y="0"/>
                </a:moveTo>
                <a:lnTo>
                  <a:pt x="3993419" y="0"/>
                </a:lnTo>
                <a:lnTo>
                  <a:pt x="3993419" y="4040774"/>
                </a:lnTo>
                <a:lnTo>
                  <a:pt x="0" y="4040774"/>
                </a:lnTo>
                <a:lnTo>
                  <a:pt x="0" y="0"/>
                </a:lnTo>
                <a:close/>
              </a:path>
            </a:pathLst>
          </a:custGeom>
          <a:blipFill>
            <a:blip r:embed="rId4"/>
            <a:stretch>
              <a:fillRect l="-592" r="-592"/>
            </a:stretch>
          </a:blipFill>
        </p:spPr>
      </p:sp>
      <p:sp>
        <p:nvSpPr>
          <p:cNvPr id="7" name="Freeform 7"/>
          <p:cNvSpPr/>
          <p:nvPr/>
        </p:nvSpPr>
        <p:spPr>
          <a:xfrm>
            <a:off x="356717" y="6006170"/>
            <a:ext cx="4273361" cy="3996514"/>
          </a:xfrm>
          <a:custGeom>
            <a:avLst/>
            <a:gdLst/>
            <a:ahLst/>
            <a:cxnLst/>
            <a:rect l="l" t="t" r="r" b="b"/>
            <a:pathLst>
              <a:path w="4273361" h="3996514">
                <a:moveTo>
                  <a:pt x="0" y="0"/>
                </a:moveTo>
                <a:lnTo>
                  <a:pt x="4273361" y="0"/>
                </a:lnTo>
                <a:lnTo>
                  <a:pt x="4273361" y="3996514"/>
                </a:lnTo>
                <a:lnTo>
                  <a:pt x="0" y="3996514"/>
                </a:lnTo>
                <a:lnTo>
                  <a:pt x="0" y="0"/>
                </a:lnTo>
                <a:close/>
              </a:path>
            </a:pathLst>
          </a:custGeom>
          <a:blipFill>
            <a:blip r:embed="rId5"/>
            <a:stretch>
              <a:fillRect t="-3463" b="-3463"/>
            </a:stretch>
          </a:blipFill>
        </p:spPr>
      </p:sp>
      <p:sp>
        <p:nvSpPr>
          <p:cNvPr id="8" name="TextBox 8"/>
          <p:cNvSpPr txBox="1"/>
          <p:nvPr/>
        </p:nvSpPr>
        <p:spPr>
          <a:xfrm>
            <a:off x="152" y="-114300"/>
            <a:ext cx="4257489" cy="1005238"/>
          </a:xfrm>
          <a:prstGeom prst="rect">
            <a:avLst/>
          </a:prstGeom>
        </p:spPr>
        <p:txBody>
          <a:bodyPr lIns="0" tIns="0" rIns="0" bIns="0" rtlCol="0" anchor="t">
            <a:spAutoFit/>
          </a:bodyPr>
          <a:lstStyle/>
          <a:p>
            <a:pPr algn="ctr">
              <a:lnSpc>
                <a:spcPts val="8120"/>
              </a:lnSpc>
              <a:spcBef>
                <a:spcPct val="0"/>
              </a:spcBef>
            </a:pPr>
            <a:r>
              <a:rPr lang="en-US" sz="5800">
                <a:solidFill>
                  <a:srgbClr val="5FA241"/>
                </a:solidFill>
                <a:latin typeface="Benchmark" panose="00000500000000000000"/>
                <a:ea typeface="Benchmark" panose="00000500000000000000"/>
                <a:cs typeface="Benchmark" panose="00000500000000000000"/>
                <a:sym typeface="Benchmark" panose="00000500000000000000"/>
              </a:rPr>
              <a:t>Exhibitions</a:t>
            </a:r>
            <a:endParaRPr lang="en-US" sz="5800">
              <a:solidFill>
                <a:srgbClr val="5FA241"/>
              </a:solidFill>
              <a:latin typeface="Benchmark" panose="00000500000000000000"/>
              <a:ea typeface="Benchmark" panose="00000500000000000000"/>
              <a:cs typeface="Benchmark" panose="00000500000000000000"/>
              <a:sym typeface="Benchmark" panose="00000500000000000000"/>
            </a:endParaRPr>
          </a:p>
        </p:txBody>
      </p:sp>
      <p:sp>
        <p:nvSpPr>
          <p:cNvPr id="9" name="TextBox 9"/>
          <p:cNvSpPr txBox="1"/>
          <p:nvPr/>
        </p:nvSpPr>
        <p:spPr>
          <a:xfrm>
            <a:off x="7349215" y="9750019"/>
            <a:ext cx="3589569" cy="466725"/>
          </a:xfrm>
          <a:prstGeom prst="rect">
            <a:avLst/>
          </a:prstGeom>
        </p:spPr>
        <p:txBody>
          <a:bodyPr lIns="0" tIns="0" rIns="0" bIns="0" rtlCol="0" anchor="t">
            <a:spAutoFit/>
          </a:bodyPr>
          <a:lstStyle/>
          <a:p>
            <a:pPr algn="ctr">
              <a:lnSpc>
                <a:spcPts val="3640"/>
              </a:lnSpc>
              <a:spcBef>
                <a:spcPct val="0"/>
              </a:spcBef>
            </a:pPr>
            <a:r>
              <a:rPr lang="en-US" sz="2600">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www.mviecopack.com</a:t>
            </a:r>
            <a:endParaRPr lang="en-US" sz="2600">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
        <p:nvSpPr>
          <p:cNvPr id="10" name="文本框 9"/>
          <p:cNvSpPr txBox="1"/>
          <p:nvPr/>
        </p:nvSpPr>
        <p:spPr>
          <a:xfrm>
            <a:off x="4572000" y="419100"/>
            <a:ext cx="12118340" cy="398780"/>
          </a:xfrm>
          <a:prstGeom prst="rect">
            <a:avLst/>
          </a:prstGeom>
          <a:noFill/>
        </p:spPr>
        <p:txBody>
          <a:bodyPr wrap="square" rtlCol="0">
            <a:spAutoFit/>
          </a:bodyPr>
          <a:p>
            <a:r>
              <a:rPr lang="en-US" altLang="zh-CN" sz="2000" spc="52">
                <a:solidFill>
                  <a:srgbClr val="5FA241"/>
                </a:solidFill>
                <a:latin typeface="Arial" panose="020B0604020202020204" pitchFamily="34" charset="0"/>
                <a:ea typeface="字由点字典黑" panose="00020600040101010101" charset="-122"/>
                <a:cs typeface="Arial" panose="020B0604020202020204" pitchFamily="34" charset="0"/>
              </a:rPr>
              <a:t>Discover Excellence: Your Trusted Supplier at the Canton Fair!</a:t>
            </a:r>
            <a:endParaRPr lang="en-US" altLang="zh-CN" sz="2000" spc="52">
              <a:solidFill>
                <a:srgbClr val="5FA241"/>
              </a:solidFill>
              <a:latin typeface="Arial" panose="020B0604020202020204" pitchFamily="34" charset="0"/>
              <a:ea typeface="字由点字典黑" panose="00020600040101010101" charset="-122"/>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0" y="0"/>
            <a:ext cx="18288000" cy="4171950"/>
            <a:chOff x="0" y="0"/>
            <a:chExt cx="4816593" cy="1098785"/>
          </a:xfrm>
        </p:grpSpPr>
        <p:sp>
          <p:nvSpPr>
            <p:cNvPr id="3" name="Freeform 3"/>
            <p:cNvSpPr/>
            <p:nvPr/>
          </p:nvSpPr>
          <p:spPr>
            <a:xfrm>
              <a:off x="0" y="0"/>
              <a:ext cx="4816592" cy="1098785"/>
            </a:xfrm>
            <a:custGeom>
              <a:avLst/>
              <a:gdLst/>
              <a:ahLst/>
              <a:cxnLst/>
              <a:rect l="l" t="t" r="r" b="b"/>
              <a:pathLst>
                <a:path w="4816592" h="1098785">
                  <a:moveTo>
                    <a:pt x="0" y="0"/>
                  </a:moveTo>
                  <a:lnTo>
                    <a:pt x="4816592" y="0"/>
                  </a:lnTo>
                  <a:lnTo>
                    <a:pt x="4816592" y="1098785"/>
                  </a:lnTo>
                  <a:lnTo>
                    <a:pt x="0" y="1098785"/>
                  </a:lnTo>
                  <a:close/>
                </a:path>
              </a:pathLst>
            </a:custGeom>
            <a:solidFill>
              <a:srgbClr val="5FA241"/>
            </a:solidFill>
          </p:spPr>
        </p:sp>
        <p:sp>
          <p:nvSpPr>
            <p:cNvPr id="4" name="TextBox 4"/>
            <p:cNvSpPr txBox="1"/>
            <p:nvPr/>
          </p:nvSpPr>
          <p:spPr>
            <a:xfrm>
              <a:off x="0" y="-38100"/>
              <a:ext cx="4816593" cy="1136885"/>
            </a:xfrm>
            <a:prstGeom prst="rect">
              <a:avLst/>
            </a:prstGeom>
          </p:spPr>
          <p:txBody>
            <a:bodyPr lIns="50800" tIns="50800" rIns="50800" bIns="50800" rtlCol="0" anchor="ctr"/>
            <a:lstStyle/>
            <a:p>
              <a:pPr algn="ctr">
                <a:lnSpc>
                  <a:spcPts val="2660"/>
                </a:lnSpc>
              </a:pPr>
            </a:p>
          </p:txBody>
        </p:sp>
      </p:grpSp>
      <p:sp>
        <p:nvSpPr>
          <p:cNvPr id="5" name="AutoShape 5"/>
          <p:cNvSpPr/>
          <p:nvPr/>
        </p:nvSpPr>
        <p:spPr>
          <a:xfrm>
            <a:off x="5594704" y="725467"/>
            <a:ext cx="9933378" cy="0"/>
          </a:xfrm>
          <a:prstGeom prst="line">
            <a:avLst/>
          </a:prstGeom>
          <a:ln w="19050" cap="flat">
            <a:solidFill>
              <a:srgbClr val="FFFFFF"/>
            </a:solidFill>
            <a:prstDash val="solid"/>
            <a:headEnd type="none" w="sm" len="sm"/>
            <a:tailEnd type="none" w="sm" len="sm"/>
          </a:ln>
        </p:spPr>
      </p:sp>
      <p:sp>
        <p:nvSpPr>
          <p:cNvPr id="6" name="AutoShape 6"/>
          <p:cNvSpPr/>
          <p:nvPr/>
        </p:nvSpPr>
        <p:spPr>
          <a:xfrm>
            <a:off x="1019175" y="2014773"/>
            <a:ext cx="0" cy="3128727"/>
          </a:xfrm>
          <a:prstGeom prst="line">
            <a:avLst/>
          </a:prstGeom>
          <a:ln w="19050" cap="flat">
            <a:solidFill>
              <a:srgbClr val="FFFFFF"/>
            </a:solidFill>
            <a:prstDash val="solid"/>
            <a:headEnd type="none" w="sm" len="sm"/>
            <a:tailEnd type="none" w="sm" len="sm"/>
          </a:ln>
        </p:spPr>
      </p:sp>
      <p:sp>
        <p:nvSpPr>
          <p:cNvPr id="7" name="AutoShape 7"/>
          <p:cNvSpPr/>
          <p:nvPr/>
        </p:nvSpPr>
        <p:spPr>
          <a:xfrm>
            <a:off x="1019175" y="4171950"/>
            <a:ext cx="0" cy="4119327"/>
          </a:xfrm>
          <a:prstGeom prst="line">
            <a:avLst/>
          </a:prstGeom>
          <a:ln w="19050" cap="flat">
            <a:solidFill>
              <a:srgbClr val="493F35"/>
            </a:solidFill>
            <a:prstDash val="solid"/>
            <a:headEnd type="none" w="sm" len="sm"/>
            <a:tailEnd type="none" w="sm" len="sm"/>
          </a:ln>
        </p:spPr>
      </p:sp>
      <p:grpSp>
        <p:nvGrpSpPr>
          <p:cNvPr id="8" name="Group 8"/>
          <p:cNvGrpSpPr/>
          <p:nvPr/>
        </p:nvGrpSpPr>
        <p:grpSpPr>
          <a:xfrm rot="0">
            <a:off x="6229661" y="830242"/>
            <a:ext cx="432781" cy="432781"/>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p:spPr>
        </p:sp>
        <p:sp>
          <p:nvSpPr>
            <p:cNvPr id="10" name="TextBox 10"/>
            <p:cNvSpPr txBox="1"/>
            <p:nvPr/>
          </p:nvSpPr>
          <p:spPr>
            <a:xfrm>
              <a:off x="190500" y="152400"/>
              <a:ext cx="431800" cy="469900"/>
            </a:xfrm>
            <a:prstGeom prst="rect">
              <a:avLst/>
            </a:prstGeom>
          </p:spPr>
          <p:txBody>
            <a:bodyPr lIns="50800" tIns="50800" rIns="50800" bIns="50800" rtlCol="0" anchor="ctr"/>
            <a:lstStyle/>
            <a:p>
              <a:pPr algn="ctr">
                <a:lnSpc>
                  <a:spcPts val="2660"/>
                </a:lnSpc>
              </a:pPr>
            </a:p>
          </p:txBody>
        </p:sp>
      </p:grpSp>
      <p:sp>
        <p:nvSpPr>
          <p:cNvPr id="11" name="Freeform 11"/>
          <p:cNvSpPr/>
          <p:nvPr/>
        </p:nvSpPr>
        <p:spPr>
          <a:xfrm>
            <a:off x="63564" y="8329377"/>
            <a:ext cx="1573327" cy="1995723"/>
          </a:xfrm>
          <a:custGeom>
            <a:avLst/>
            <a:gdLst/>
            <a:ahLst/>
            <a:cxnLst/>
            <a:rect l="l" t="t" r="r" b="b"/>
            <a:pathLst>
              <a:path w="1573327" h="1995723">
                <a:moveTo>
                  <a:pt x="0" y="0"/>
                </a:moveTo>
                <a:lnTo>
                  <a:pt x="1573328" y="0"/>
                </a:lnTo>
                <a:lnTo>
                  <a:pt x="1573328" y="1995723"/>
                </a:lnTo>
                <a:lnTo>
                  <a:pt x="0" y="1995723"/>
                </a:lnTo>
                <a:lnTo>
                  <a:pt x="0" y="0"/>
                </a:lnTo>
                <a:close/>
              </a:path>
            </a:pathLst>
          </a:custGeom>
          <a:blipFill>
            <a:blip r:embed="rId1"/>
            <a:stretch>
              <a:fillRect/>
            </a:stretch>
          </a:blipFill>
        </p:spPr>
      </p:sp>
      <p:sp>
        <p:nvSpPr>
          <p:cNvPr id="12" name="Freeform 12"/>
          <p:cNvSpPr/>
          <p:nvPr/>
        </p:nvSpPr>
        <p:spPr>
          <a:xfrm>
            <a:off x="5070208" y="1430702"/>
            <a:ext cx="688037" cy="655273"/>
          </a:xfrm>
          <a:custGeom>
            <a:avLst/>
            <a:gdLst/>
            <a:ahLst/>
            <a:cxnLst/>
            <a:rect l="l" t="t" r="r" b="b"/>
            <a:pathLst>
              <a:path w="688037" h="655273">
                <a:moveTo>
                  <a:pt x="0" y="0"/>
                </a:moveTo>
                <a:lnTo>
                  <a:pt x="688036" y="0"/>
                </a:lnTo>
                <a:lnTo>
                  <a:pt x="688036" y="655273"/>
                </a:lnTo>
                <a:lnTo>
                  <a:pt x="0" y="655273"/>
                </a:lnTo>
                <a:lnTo>
                  <a:pt x="0" y="0"/>
                </a:lnTo>
                <a:close/>
              </a:path>
            </a:pathLst>
          </a:custGeom>
          <a:blipFill>
            <a:blip r:embed="rId2"/>
            <a:stretch>
              <a:fillRect/>
            </a:stretch>
          </a:blipFill>
        </p:spPr>
      </p:sp>
      <p:sp>
        <p:nvSpPr>
          <p:cNvPr id="13" name="Freeform 13"/>
          <p:cNvSpPr/>
          <p:nvPr/>
        </p:nvSpPr>
        <p:spPr>
          <a:xfrm>
            <a:off x="4591103" y="3278503"/>
            <a:ext cx="713825" cy="698497"/>
          </a:xfrm>
          <a:custGeom>
            <a:avLst/>
            <a:gdLst/>
            <a:ahLst/>
            <a:cxnLst/>
            <a:rect l="l" t="t" r="r" b="b"/>
            <a:pathLst>
              <a:path w="713825" h="698497">
                <a:moveTo>
                  <a:pt x="0" y="0"/>
                </a:moveTo>
                <a:lnTo>
                  <a:pt x="713825" y="0"/>
                </a:lnTo>
                <a:lnTo>
                  <a:pt x="713825" y="698497"/>
                </a:lnTo>
                <a:lnTo>
                  <a:pt x="0" y="698497"/>
                </a:lnTo>
                <a:lnTo>
                  <a:pt x="0" y="0"/>
                </a:lnTo>
                <a:close/>
              </a:path>
            </a:pathLst>
          </a:custGeom>
          <a:blipFill>
            <a:blip r:embed="rId3"/>
            <a:stretch>
              <a:fillRect/>
            </a:stretch>
          </a:blipFill>
        </p:spPr>
      </p:sp>
      <p:sp>
        <p:nvSpPr>
          <p:cNvPr id="14" name="Freeform 14"/>
          <p:cNvSpPr/>
          <p:nvPr/>
        </p:nvSpPr>
        <p:spPr>
          <a:xfrm>
            <a:off x="-8595" y="602720"/>
            <a:ext cx="4475873" cy="3533227"/>
          </a:xfrm>
          <a:custGeom>
            <a:avLst/>
            <a:gdLst/>
            <a:ahLst/>
            <a:cxnLst/>
            <a:rect l="l" t="t" r="r" b="b"/>
            <a:pathLst>
              <a:path w="4475873" h="3533227">
                <a:moveTo>
                  <a:pt x="0" y="0"/>
                </a:moveTo>
                <a:lnTo>
                  <a:pt x="4475873" y="0"/>
                </a:lnTo>
                <a:lnTo>
                  <a:pt x="4475873" y="3533227"/>
                </a:lnTo>
                <a:lnTo>
                  <a:pt x="0" y="3533227"/>
                </a:lnTo>
                <a:lnTo>
                  <a:pt x="0" y="0"/>
                </a:lnTo>
                <a:close/>
              </a:path>
            </a:pathLst>
          </a:custGeom>
          <a:blipFill>
            <a:blip r:embed="rId4"/>
            <a:stretch>
              <a:fillRect/>
            </a:stretch>
          </a:blipFill>
        </p:spPr>
      </p:sp>
      <p:sp>
        <p:nvSpPr>
          <p:cNvPr id="15" name="Freeform 15"/>
          <p:cNvSpPr/>
          <p:nvPr/>
        </p:nvSpPr>
        <p:spPr>
          <a:xfrm>
            <a:off x="12668182" y="3005063"/>
            <a:ext cx="5619750" cy="6111240"/>
          </a:xfrm>
          <a:prstGeom prst="rect">
            <a:avLst/>
          </a:prstGeom>
          <a:blipFill rotWithShape="1">
            <a:blip r:embed="rId5"/>
            <a:stretch>
              <a:fillRect/>
            </a:stretch>
          </a:blipFill>
        </p:spPr>
      </p:sp>
      <p:sp>
        <p:nvSpPr>
          <p:cNvPr id="16" name="Freeform 16"/>
          <p:cNvSpPr/>
          <p:nvPr/>
        </p:nvSpPr>
        <p:spPr>
          <a:xfrm>
            <a:off x="1246281" y="4808886"/>
            <a:ext cx="688110" cy="669229"/>
          </a:xfrm>
          <a:custGeom>
            <a:avLst/>
            <a:gdLst/>
            <a:ahLst/>
            <a:cxnLst/>
            <a:rect l="l" t="t" r="r" b="b"/>
            <a:pathLst>
              <a:path w="688110" h="669229">
                <a:moveTo>
                  <a:pt x="0" y="0"/>
                </a:moveTo>
                <a:lnTo>
                  <a:pt x="688110" y="0"/>
                </a:lnTo>
                <a:lnTo>
                  <a:pt x="688110" y="669228"/>
                </a:lnTo>
                <a:lnTo>
                  <a:pt x="0" y="669228"/>
                </a:lnTo>
                <a:lnTo>
                  <a:pt x="0" y="0"/>
                </a:lnTo>
                <a:close/>
              </a:path>
            </a:pathLst>
          </a:custGeom>
          <a:blipFill>
            <a:blip r:embed="rId6"/>
            <a:stretch>
              <a:fillRect/>
            </a:stretch>
          </a:blipFill>
        </p:spPr>
      </p:sp>
      <p:sp>
        <p:nvSpPr>
          <p:cNvPr id="17" name="Freeform 17"/>
          <p:cNvSpPr/>
          <p:nvPr/>
        </p:nvSpPr>
        <p:spPr>
          <a:xfrm>
            <a:off x="1872650" y="6662465"/>
            <a:ext cx="9293643" cy="3589272"/>
          </a:xfrm>
          <a:custGeom>
            <a:avLst/>
            <a:gdLst/>
            <a:ahLst/>
            <a:cxnLst/>
            <a:rect l="l" t="t" r="r" b="b"/>
            <a:pathLst>
              <a:path w="9293643" h="3589272">
                <a:moveTo>
                  <a:pt x="0" y="0"/>
                </a:moveTo>
                <a:lnTo>
                  <a:pt x="9293643" y="0"/>
                </a:lnTo>
                <a:lnTo>
                  <a:pt x="9293643" y="3589272"/>
                </a:lnTo>
                <a:lnTo>
                  <a:pt x="0" y="3589272"/>
                </a:lnTo>
                <a:lnTo>
                  <a:pt x="0" y="0"/>
                </a:lnTo>
                <a:close/>
              </a:path>
            </a:pathLst>
          </a:custGeom>
          <a:blipFill>
            <a:blip r:embed="rId7"/>
            <a:stretch>
              <a:fillRect t="-25476" b="-1227"/>
            </a:stretch>
          </a:blipFill>
        </p:spPr>
      </p:sp>
      <p:sp>
        <p:nvSpPr>
          <p:cNvPr id="18" name="TextBox 18"/>
          <p:cNvSpPr txBox="1"/>
          <p:nvPr/>
        </p:nvSpPr>
        <p:spPr>
          <a:xfrm>
            <a:off x="6782011" y="647483"/>
            <a:ext cx="8768566" cy="1407927"/>
          </a:xfrm>
          <a:prstGeom prst="rect">
            <a:avLst/>
          </a:prstGeom>
        </p:spPr>
        <p:txBody>
          <a:bodyPr lIns="0" tIns="0" rIns="0" bIns="0" rtlCol="0" anchor="t">
            <a:spAutoFit/>
          </a:bodyPr>
          <a:lstStyle/>
          <a:p>
            <a:pPr algn="l">
              <a:lnSpc>
                <a:spcPts val="5760"/>
              </a:lnSpc>
            </a:pPr>
            <a:r>
              <a:rPr lang="en-US" sz="3600" spc="72">
                <a:solidFill>
                  <a:srgbClr val="FFFFFF"/>
                </a:solidFill>
                <a:latin typeface="Benchmark" panose="00000500000000000000"/>
                <a:ea typeface="Benchmark" panose="00000500000000000000"/>
                <a:cs typeface="Benchmark" panose="00000500000000000000"/>
                <a:sym typeface="Benchmark" panose="00000500000000000000"/>
              </a:rPr>
              <a:t>WHY WE LOVE BAGASSE ?</a:t>
            </a:r>
            <a:endParaRPr lang="en-US" sz="3600" spc="72">
              <a:solidFill>
                <a:srgbClr val="FFFFFF"/>
              </a:solidFill>
              <a:latin typeface="Benchmark" panose="00000500000000000000"/>
              <a:ea typeface="Benchmark" panose="00000500000000000000"/>
              <a:cs typeface="Benchmark" panose="00000500000000000000"/>
              <a:sym typeface="Benchmark" panose="00000500000000000000"/>
            </a:endParaRPr>
          </a:p>
          <a:p>
            <a:pPr algn="l">
              <a:lnSpc>
                <a:spcPts val="5760"/>
              </a:lnSpc>
            </a:pPr>
          </a:p>
        </p:txBody>
      </p:sp>
      <p:sp>
        <p:nvSpPr>
          <p:cNvPr id="19" name="TextBox 19"/>
          <p:cNvSpPr txBox="1"/>
          <p:nvPr/>
        </p:nvSpPr>
        <p:spPr>
          <a:xfrm>
            <a:off x="5882640" y="1382395"/>
            <a:ext cx="8736330" cy="676910"/>
          </a:xfrm>
          <a:prstGeom prst="rect">
            <a:avLst/>
          </a:prstGeom>
        </p:spPr>
        <p:txBody>
          <a:bodyPr wrap="square" lIns="0" tIns="0" rIns="0" bIns="0" rtlCol="0" anchor="t">
            <a:spAutoFit/>
          </a:bodyPr>
          <a:lstStyle/>
          <a:p>
            <a:pPr algn="l">
              <a:lnSpc>
                <a:spcPts val="5280"/>
              </a:lnSpc>
            </a:pPr>
            <a:r>
              <a:rPr lang="en-US" sz="3300" spc="65">
                <a:solidFill>
                  <a:srgbClr val="FDFDFD"/>
                </a:solidFill>
                <a:latin typeface="Arial" panose="020B0604020202020204" pitchFamily="34" charset="0"/>
                <a:ea typeface="Benchmark" panose="00000500000000000000"/>
                <a:cs typeface="Arial" panose="020B0604020202020204" pitchFamily="34" charset="0"/>
                <a:sym typeface="Benchmark" panose="00000500000000000000"/>
              </a:rPr>
              <a:t>Bagasse has a lower carbon foot print</a:t>
            </a:r>
            <a:endParaRPr lang="en-US" sz="3300" spc="65">
              <a:solidFill>
                <a:srgbClr val="FDFDFD"/>
              </a:solidFill>
              <a:latin typeface="Arial" panose="020B0604020202020204" pitchFamily="34" charset="0"/>
              <a:ea typeface="Benchmark" panose="00000500000000000000"/>
              <a:cs typeface="Arial" panose="020B0604020202020204" pitchFamily="34" charset="0"/>
              <a:sym typeface="Benchmark" panose="00000500000000000000"/>
            </a:endParaRPr>
          </a:p>
        </p:txBody>
      </p:sp>
      <p:sp>
        <p:nvSpPr>
          <p:cNvPr id="20" name="TextBox 20"/>
          <p:cNvSpPr txBox="1"/>
          <p:nvPr/>
        </p:nvSpPr>
        <p:spPr>
          <a:xfrm>
            <a:off x="63500" y="-198755"/>
            <a:ext cx="8738235" cy="882015"/>
          </a:xfrm>
          <a:prstGeom prst="rect">
            <a:avLst/>
          </a:prstGeom>
        </p:spPr>
        <p:txBody>
          <a:bodyPr wrap="square" lIns="0" tIns="0" rIns="0" bIns="0" rtlCol="0" anchor="t">
            <a:spAutoFit/>
          </a:bodyPr>
          <a:lstStyle/>
          <a:p>
            <a:pPr algn="l">
              <a:lnSpc>
                <a:spcPts val="6880"/>
              </a:lnSpc>
            </a:pPr>
            <a:r>
              <a:rPr lang="en-US" sz="4300" spc="85">
                <a:solidFill>
                  <a:srgbClr val="FFFFFF"/>
                </a:solidFill>
                <a:latin typeface="Benchmark" panose="00000500000000000000"/>
                <a:ea typeface="Benchmark" panose="00000500000000000000"/>
                <a:cs typeface="Benchmark" panose="00000500000000000000"/>
                <a:sym typeface="Benchmark" panose="00000500000000000000"/>
              </a:rPr>
              <a:t>Sugarcane pulp Tableware</a:t>
            </a:r>
            <a:endParaRPr lang="en-US" sz="4300" spc="85">
              <a:solidFill>
                <a:srgbClr val="FFFFFF"/>
              </a:solidFill>
              <a:latin typeface="Benchmark" panose="00000500000000000000"/>
              <a:ea typeface="Benchmark" panose="00000500000000000000"/>
              <a:cs typeface="Benchmark" panose="00000500000000000000"/>
              <a:sym typeface="Benchmark" panose="00000500000000000000"/>
            </a:endParaRPr>
          </a:p>
        </p:txBody>
      </p:sp>
      <p:sp>
        <p:nvSpPr>
          <p:cNvPr id="21" name="TextBox 21"/>
          <p:cNvSpPr txBox="1"/>
          <p:nvPr/>
        </p:nvSpPr>
        <p:spPr>
          <a:xfrm>
            <a:off x="11357644" y="9754678"/>
            <a:ext cx="3589569" cy="448178"/>
          </a:xfrm>
          <a:prstGeom prst="rect">
            <a:avLst/>
          </a:prstGeom>
        </p:spPr>
        <p:txBody>
          <a:bodyPr lIns="0" tIns="0" rIns="0" bIns="0" rtlCol="0" anchor="t">
            <a:spAutoFit/>
          </a:bodyPr>
          <a:lstStyle/>
          <a:p>
            <a:pPr algn="ctr">
              <a:lnSpc>
                <a:spcPts val="3640"/>
              </a:lnSpc>
              <a:spcBef>
                <a:spcPct val="0"/>
              </a:spcBef>
            </a:pPr>
            <a:r>
              <a:rPr lang="en-US" sz="2600">
                <a:solidFill>
                  <a:srgbClr val="5FA241"/>
                </a:solidFill>
                <a:latin typeface="字由点字典黑" panose="00020600040101010101" charset="-122"/>
                <a:ea typeface="字由点字典黑" panose="00020600040101010101" charset="-122"/>
                <a:cs typeface="字由点字典黑" panose="00020600040101010101" charset="-122"/>
                <a:sym typeface="字由点字典黑" panose="00020600040101010101" charset="-122"/>
              </a:rPr>
              <a:t>www.mviecopack.com</a:t>
            </a:r>
            <a:endParaRPr lang="en-US" sz="2600">
              <a:solidFill>
                <a:srgbClr val="5FA241"/>
              </a:solidFill>
              <a:latin typeface="字由点字典黑" panose="00020600040101010101" charset="-122"/>
              <a:ea typeface="字由点字典黑" panose="00020600040101010101" charset="-122"/>
              <a:cs typeface="字由点字典黑" panose="00020600040101010101" charset="-122"/>
              <a:sym typeface="字由点字典黑" panose="00020600040101010101" charset="-122"/>
            </a:endParaRPr>
          </a:p>
        </p:txBody>
      </p:sp>
      <p:sp>
        <p:nvSpPr>
          <p:cNvPr id="22" name="TextBox 22"/>
          <p:cNvSpPr txBox="1"/>
          <p:nvPr/>
        </p:nvSpPr>
        <p:spPr>
          <a:xfrm>
            <a:off x="5414226" y="3324825"/>
            <a:ext cx="7458292" cy="656590"/>
          </a:xfrm>
          <a:prstGeom prst="rect">
            <a:avLst/>
          </a:prstGeom>
        </p:spPr>
        <p:txBody>
          <a:bodyPr lIns="0" tIns="0" rIns="0" bIns="0" rtlCol="0" anchor="t">
            <a:spAutoFit/>
          </a:bodyPr>
          <a:lstStyle/>
          <a:p>
            <a:pPr algn="l">
              <a:lnSpc>
                <a:spcPts val="5120"/>
              </a:lnSpc>
            </a:pPr>
            <a:r>
              <a:rPr lang="en-US" sz="3200" spc="63">
                <a:solidFill>
                  <a:srgbClr val="FDFDFD"/>
                </a:solidFill>
                <a:latin typeface="Arial" panose="020B0604020202020204" pitchFamily="34" charset="0"/>
                <a:ea typeface="Benchmark" panose="00000500000000000000"/>
                <a:cs typeface="Arial" panose="020B0604020202020204" pitchFamily="34" charset="0"/>
                <a:sym typeface="Benchmark" panose="00000500000000000000"/>
              </a:rPr>
              <a:t>Bagasse is recyclable with cardboard</a:t>
            </a:r>
            <a:endParaRPr lang="en-US" sz="3200" spc="63">
              <a:solidFill>
                <a:srgbClr val="FDFDFD"/>
              </a:solidFill>
              <a:latin typeface="Arial" panose="020B0604020202020204" pitchFamily="34" charset="0"/>
              <a:ea typeface="Benchmark" panose="00000500000000000000"/>
              <a:cs typeface="Arial" panose="020B0604020202020204" pitchFamily="34" charset="0"/>
              <a:sym typeface="Benchmark" panose="00000500000000000000"/>
            </a:endParaRPr>
          </a:p>
        </p:txBody>
      </p:sp>
      <p:sp>
        <p:nvSpPr>
          <p:cNvPr id="23" name="TextBox 23"/>
          <p:cNvSpPr txBox="1"/>
          <p:nvPr/>
        </p:nvSpPr>
        <p:spPr>
          <a:xfrm>
            <a:off x="1570729" y="4133850"/>
            <a:ext cx="11097453" cy="645795"/>
          </a:xfrm>
          <a:prstGeom prst="rect">
            <a:avLst/>
          </a:prstGeom>
        </p:spPr>
        <p:txBody>
          <a:bodyPr lIns="0" tIns="0" rIns="0" bIns="0" rtlCol="0" anchor="t">
            <a:spAutoFit/>
          </a:bodyPr>
          <a:lstStyle/>
          <a:p>
            <a:pPr algn="l">
              <a:lnSpc>
                <a:spcPts val="2520"/>
              </a:lnSpc>
            </a:pPr>
            <a:r>
              <a:rPr lang="en-US" sz="1800">
                <a:solidFill>
                  <a:srgbClr val="000000"/>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Sugarcane packaging is suitable for recycling along with cardboard (as long as its clean and no food </a:t>
            </a:r>
            <a:endParaRPr lang="en-US" sz="1800">
              <a:solidFill>
                <a:srgbClr val="000000"/>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a:p>
            <a:pPr algn="l">
              <a:lnSpc>
                <a:spcPts val="2520"/>
              </a:lnSpc>
              <a:spcBef>
                <a:spcPct val="0"/>
              </a:spcBef>
            </a:pPr>
            <a:r>
              <a:rPr lang="en-US" sz="1800">
                <a:solidFill>
                  <a:srgbClr val="000000"/>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residue remains).</a:t>
            </a:r>
            <a:endParaRPr lang="en-US" sz="1800">
              <a:solidFill>
                <a:srgbClr val="000000"/>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
        <p:nvSpPr>
          <p:cNvPr id="24" name="TextBox 24"/>
          <p:cNvSpPr txBox="1"/>
          <p:nvPr/>
        </p:nvSpPr>
        <p:spPr>
          <a:xfrm>
            <a:off x="1997727" y="4869246"/>
            <a:ext cx="10874791" cy="534670"/>
          </a:xfrm>
          <a:prstGeom prst="rect">
            <a:avLst/>
          </a:prstGeom>
        </p:spPr>
        <p:txBody>
          <a:bodyPr lIns="0" tIns="0" rIns="0" bIns="0" rtlCol="0" anchor="t">
            <a:spAutoFit/>
          </a:bodyPr>
          <a:lstStyle/>
          <a:p>
            <a:pPr algn="l">
              <a:lnSpc>
                <a:spcPts val="4170"/>
              </a:lnSpc>
            </a:pPr>
            <a:r>
              <a:rPr lang="en-US" sz="2605" spc="52">
                <a:solidFill>
                  <a:srgbClr val="000000"/>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Sugarcane is a rapidly renewable and widely available resource</a:t>
            </a:r>
            <a:endParaRPr lang="en-US" sz="2605" spc="52">
              <a:solidFill>
                <a:srgbClr val="000000"/>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
        <p:nvSpPr>
          <p:cNvPr id="25" name="TextBox 25"/>
          <p:cNvSpPr txBox="1"/>
          <p:nvPr/>
        </p:nvSpPr>
        <p:spPr>
          <a:xfrm>
            <a:off x="1085986" y="5466413"/>
            <a:ext cx="11244626" cy="1292225"/>
          </a:xfrm>
          <a:prstGeom prst="rect">
            <a:avLst/>
          </a:prstGeom>
        </p:spPr>
        <p:txBody>
          <a:bodyPr lIns="0" tIns="0" rIns="0" bIns="0" rtlCol="0" anchor="t">
            <a:spAutoFit/>
          </a:bodyPr>
          <a:lstStyle/>
          <a:p>
            <a:pPr algn="l">
              <a:lnSpc>
                <a:spcPts val="2520"/>
              </a:lnSpc>
            </a:pPr>
            <a:r>
              <a:rPr lang="en-US" sz="1800">
                <a:solidFill>
                  <a:srgbClr val="000000"/>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In 2017, about 1.8 billion tonnes of sugarcane was harvested world wide.While 30% of the crop yields </a:t>
            </a:r>
            <a:endParaRPr lang="en-US" sz="1800">
              <a:solidFill>
                <a:srgbClr val="000000"/>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a:p>
            <a:pPr algn="l">
              <a:lnSpc>
                <a:spcPts val="2520"/>
              </a:lnSpc>
            </a:pPr>
            <a:r>
              <a:rPr lang="en-US" sz="1800">
                <a:solidFill>
                  <a:srgbClr val="000000"/>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sugar products, accounting for 95% of the revenue,the other two-thirds left after harvest has little </a:t>
            </a:r>
            <a:endParaRPr lang="en-US" sz="1800">
              <a:solidFill>
                <a:srgbClr val="000000"/>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a:p>
            <a:pPr algn="l">
              <a:lnSpc>
                <a:spcPts val="2520"/>
              </a:lnSpc>
            </a:pPr>
            <a:r>
              <a:rPr lang="en-US" sz="1800">
                <a:solidFill>
                  <a:srgbClr val="000000"/>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economic value and is largely treated as waste.Utilising bagasse for packaging further maxim is the </a:t>
            </a:r>
            <a:endParaRPr lang="en-US" sz="1800">
              <a:solidFill>
                <a:srgbClr val="000000"/>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a:p>
            <a:pPr algn="l">
              <a:lnSpc>
                <a:spcPts val="2520"/>
              </a:lnSpc>
              <a:spcBef>
                <a:spcPct val="0"/>
              </a:spcBef>
            </a:pPr>
            <a:r>
              <a:rPr lang="en-US" sz="1800">
                <a:solidFill>
                  <a:srgbClr val="000000"/>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value of the crop and aligns with the principles of a circular economy.(source)</a:t>
            </a:r>
            <a:endParaRPr lang="en-US" sz="1800">
              <a:solidFill>
                <a:srgbClr val="000000"/>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
        <p:nvSpPr>
          <p:cNvPr id="26" name="TextBox 26"/>
          <p:cNvSpPr txBox="1"/>
          <p:nvPr/>
        </p:nvSpPr>
        <p:spPr>
          <a:xfrm>
            <a:off x="5070208" y="2340758"/>
            <a:ext cx="11019504" cy="650875"/>
          </a:xfrm>
          <a:prstGeom prst="rect">
            <a:avLst/>
          </a:prstGeom>
        </p:spPr>
        <p:txBody>
          <a:bodyPr lIns="0" tIns="0" rIns="0" bIns="0" rtlCol="0" anchor="t">
            <a:spAutoFit/>
          </a:bodyPr>
          <a:lstStyle/>
          <a:p>
            <a:pPr algn="l">
              <a:lnSpc>
                <a:spcPts val="2540"/>
              </a:lnSpc>
            </a:pPr>
            <a:r>
              <a:rPr lang="en-US" sz="1815">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Bagasse is made from sugarcane waste.During the growth of the sugarcane,atmospheric carbon is </a:t>
            </a:r>
            <a:endParaRPr lang="en-US" sz="1815">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a:p>
            <a:pPr algn="l">
              <a:lnSpc>
                <a:spcPts val="2540"/>
              </a:lnSpc>
              <a:spcBef>
                <a:spcPct val="0"/>
              </a:spcBef>
            </a:pPr>
            <a:r>
              <a:rPr lang="en-US" sz="1815">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captured by the plant and converted to biomass.</a:t>
            </a:r>
            <a:endParaRPr lang="en-US" sz="1815">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0" y="0"/>
            <a:ext cx="6287110" cy="10287000"/>
            <a:chOff x="0" y="0"/>
            <a:chExt cx="958954" cy="1569045"/>
          </a:xfrm>
        </p:grpSpPr>
        <p:sp>
          <p:nvSpPr>
            <p:cNvPr id="3" name="Freeform 3"/>
            <p:cNvSpPr/>
            <p:nvPr/>
          </p:nvSpPr>
          <p:spPr>
            <a:xfrm>
              <a:off x="0" y="0"/>
              <a:ext cx="958954" cy="1569045"/>
            </a:xfrm>
            <a:custGeom>
              <a:avLst/>
              <a:gdLst/>
              <a:ahLst/>
              <a:cxnLst/>
              <a:rect l="l" t="t" r="r" b="b"/>
              <a:pathLst>
                <a:path w="958954" h="1569045">
                  <a:moveTo>
                    <a:pt x="0" y="0"/>
                  </a:moveTo>
                  <a:lnTo>
                    <a:pt x="958954" y="0"/>
                  </a:lnTo>
                  <a:lnTo>
                    <a:pt x="958954" y="1569045"/>
                  </a:lnTo>
                  <a:lnTo>
                    <a:pt x="0" y="1569045"/>
                  </a:lnTo>
                  <a:close/>
                </a:path>
              </a:pathLst>
            </a:custGeom>
            <a:blipFill>
              <a:blip r:embed="rId1"/>
              <a:stretch>
                <a:fillRect l="-4540" r="-4540"/>
              </a:stretch>
            </a:blipFill>
          </p:spPr>
        </p:sp>
      </p:grpSp>
      <p:grpSp>
        <p:nvGrpSpPr>
          <p:cNvPr id="4" name="Group 4"/>
          <p:cNvGrpSpPr/>
          <p:nvPr/>
        </p:nvGrpSpPr>
        <p:grpSpPr>
          <a:xfrm rot="0">
            <a:off x="6541251" y="200649"/>
            <a:ext cx="3645961" cy="3665318"/>
            <a:chOff x="0" y="0"/>
            <a:chExt cx="1080004" cy="1085738"/>
          </a:xfrm>
        </p:grpSpPr>
        <p:sp>
          <p:nvSpPr>
            <p:cNvPr id="5" name="Freeform 5"/>
            <p:cNvSpPr/>
            <p:nvPr/>
          </p:nvSpPr>
          <p:spPr>
            <a:xfrm>
              <a:off x="0" y="0"/>
              <a:ext cx="1080004" cy="1085738"/>
            </a:xfrm>
            <a:custGeom>
              <a:avLst/>
              <a:gdLst/>
              <a:ahLst/>
              <a:cxnLst/>
              <a:rect l="l" t="t" r="r" b="b"/>
              <a:pathLst>
                <a:path w="1080004" h="1085738">
                  <a:moveTo>
                    <a:pt x="0" y="0"/>
                  </a:moveTo>
                  <a:lnTo>
                    <a:pt x="1080004" y="0"/>
                  </a:lnTo>
                  <a:lnTo>
                    <a:pt x="1080004" y="1085738"/>
                  </a:lnTo>
                  <a:lnTo>
                    <a:pt x="0" y="1085738"/>
                  </a:lnTo>
                  <a:close/>
                </a:path>
              </a:pathLst>
            </a:custGeom>
            <a:blipFill rotWithShape="1">
              <a:blip r:embed="rId2"/>
              <a:stretch>
                <a:fillRect l="-265" r="-265"/>
              </a:stretch>
            </a:blipFill>
          </p:spPr>
        </p:sp>
      </p:grpSp>
      <p:grpSp>
        <p:nvGrpSpPr>
          <p:cNvPr id="6" name="Group 6"/>
          <p:cNvGrpSpPr/>
          <p:nvPr/>
        </p:nvGrpSpPr>
        <p:grpSpPr>
          <a:xfrm rot="0">
            <a:off x="10444387" y="214863"/>
            <a:ext cx="3617683" cy="3636890"/>
            <a:chOff x="0" y="0"/>
            <a:chExt cx="1080004" cy="1085738"/>
          </a:xfrm>
        </p:grpSpPr>
        <p:sp>
          <p:nvSpPr>
            <p:cNvPr id="7" name="Freeform 7"/>
            <p:cNvSpPr/>
            <p:nvPr/>
          </p:nvSpPr>
          <p:spPr>
            <a:xfrm>
              <a:off x="0" y="0"/>
              <a:ext cx="1080004" cy="1085738"/>
            </a:xfrm>
            <a:custGeom>
              <a:avLst/>
              <a:gdLst/>
              <a:ahLst/>
              <a:cxnLst/>
              <a:rect l="l" t="t" r="r" b="b"/>
              <a:pathLst>
                <a:path w="1080004" h="1085738">
                  <a:moveTo>
                    <a:pt x="0" y="0"/>
                  </a:moveTo>
                  <a:lnTo>
                    <a:pt x="1080004" y="0"/>
                  </a:lnTo>
                  <a:lnTo>
                    <a:pt x="1080004" y="1085738"/>
                  </a:lnTo>
                  <a:lnTo>
                    <a:pt x="0" y="1085738"/>
                  </a:lnTo>
                  <a:close/>
                </a:path>
              </a:pathLst>
            </a:custGeom>
            <a:blipFill rotWithShape="1">
              <a:blip r:embed="rId3"/>
              <a:stretch>
                <a:fillRect l="-265" r="-265"/>
              </a:stretch>
            </a:blipFill>
          </p:spPr>
        </p:sp>
      </p:grpSp>
      <p:grpSp>
        <p:nvGrpSpPr>
          <p:cNvPr id="8" name="Group 8"/>
          <p:cNvGrpSpPr/>
          <p:nvPr/>
        </p:nvGrpSpPr>
        <p:grpSpPr>
          <a:xfrm rot="0">
            <a:off x="14257819" y="252734"/>
            <a:ext cx="3865088" cy="3599019"/>
            <a:chOff x="0" y="0"/>
            <a:chExt cx="1166005" cy="1085738"/>
          </a:xfrm>
        </p:grpSpPr>
        <p:sp>
          <p:nvSpPr>
            <p:cNvPr id="9" name="Freeform 9"/>
            <p:cNvSpPr/>
            <p:nvPr/>
          </p:nvSpPr>
          <p:spPr>
            <a:xfrm>
              <a:off x="0" y="0"/>
              <a:ext cx="1166005" cy="1085738"/>
            </a:xfrm>
            <a:custGeom>
              <a:avLst/>
              <a:gdLst/>
              <a:ahLst/>
              <a:cxnLst/>
              <a:rect l="l" t="t" r="r" b="b"/>
              <a:pathLst>
                <a:path w="1166005" h="1085738">
                  <a:moveTo>
                    <a:pt x="0" y="0"/>
                  </a:moveTo>
                  <a:lnTo>
                    <a:pt x="1166005" y="0"/>
                  </a:lnTo>
                  <a:lnTo>
                    <a:pt x="1166005" y="1085738"/>
                  </a:lnTo>
                  <a:lnTo>
                    <a:pt x="0" y="1085738"/>
                  </a:lnTo>
                  <a:close/>
                </a:path>
              </a:pathLst>
            </a:custGeom>
            <a:blipFill rotWithShape="1">
              <a:blip r:embed="rId4"/>
              <a:stretch>
                <a:fillRect t="-3696" b="-3696"/>
              </a:stretch>
            </a:blipFill>
          </p:spPr>
        </p:sp>
      </p:grpSp>
      <p:grpSp>
        <p:nvGrpSpPr>
          <p:cNvPr id="10" name="Group 10"/>
          <p:cNvGrpSpPr/>
          <p:nvPr/>
        </p:nvGrpSpPr>
        <p:grpSpPr>
          <a:xfrm rot="0">
            <a:off x="6541251" y="5074678"/>
            <a:ext cx="3601675" cy="3620797"/>
            <a:chOff x="0" y="0"/>
            <a:chExt cx="1080004" cy="1085738"/>
          </a:xfrm>
        </p:grpSpPr>
        <p:sp>
          <p:nvSpPr>
            <p:cNvPr id="11" name="Freeform 11"/>
            <p:cNvSpPr/>
            <p:nvPr/>
          </p:nvSpPr>
          <p:spPr>
            <a:xfrm>
              <a:off x="0" y="0"/>
              <a:ext cx="1080004" cy="1085738"/>
            </a:xfrm>
            <a:custGeom>
              <a:avLst/>
              <a:gdLst/>
              <a:ahLst/>
              <a:cxnLst/>
              <a:rect l="l" t="t" r="r" b="b"/>
              <a:pathLst>
                <a:path w="1080004" h="1085738">
                  <a:moveTo>
                    <a:pt x="0" y="0"/>
                  </a:moveTo>
                  <a:lnTo>
                    <a:pt x="1080004" y="0"/>
                  </a:lnTo>
                  <a:lnTo>
                    <a:pt x="1080004" y="1085738"/>
                  </a:lnTo>
                  <a:lnTo>
                    <a:pt x="0" y="1085738"/>
                  </a:lnTo>
                  <a:close/>
                </a:path>
              </a:pathLst>
            </a:custGeom>
            <a:blipFill rotWithShape="1">
              <a:blip r:embed="rId5"/>
              <a:stretch>
                <a:fillRect l="-265" r="-265"/>
              </a:stretch>
            </a:blipFill>
          </p:spPr>
        </p:sp>
      </p:grpSp>
      <p:grpSp>
        <p:nvGrpSpPr>
          <p:cNvPr id="12" name="Group 12"/>
          <p:cNvGrpSpPr/>
          <p:nvPr/>
        </p:nvGrpSpPr>
        <p:grpSpPr>
          <a:xfrm rot="0">
            <a:off x="10442736" y="5074678"/>
            <a:ext cx="3762530" cy="3620797"/>
            <a:chOff x="0" y="0"/>
            <a:chExt cx="1128238" cy="1085738"/>
          </a:xfrm>
        </p:grpSpPr>
        <p:sp>
          <p:nvSpPr>
            <p:cNvPr id="13" name="Freeform 13"/>
            <p:cNvSpPr/>
            <p:nvPr/>
          </p:nvSpPr>
          <p:spPr>
            <a:xfrm>
              <a:off x="0" y="0"/>
              <a:ext cx="1128238" cy="1085738"/>
            </a:xfrm>
            <a:custGeom>
              <a:avLst/>
              <a:gdLst/>
              <a:ahLst/>
              <a:cxnLst/>
              <a:rect l="l" t="t" r="r" b="b"/>
              <a:pathLst>
                <a:path w="1128238" h="1085738">
                  <a:moveTo>
                    <a:pt x="0" y="0"/>
                  </a:moveTo>
                  <a:lnTo>
                    <a:pt x="1128238" y="0"/>
                  </a:lnTo>
                  <a:lnTo>
                    <a:pt x="1128238" y="1085738"/>
                  </a:lnTo>
                  <a:lnTo>
                    <a:pt x="0" y="1085738"/>
                  </a:lnTo>
                  <a:close/>
                </a:path>
              </a:pathLst>
            </a:custGeom>
            <a:blipFill rotWithShape="1">
              <a:blip r:embed="rId6"/>
              <a:stretch>
                <a:fillRect t="-1957" b="-1957"/>
              </a:stretch>
            </a:blipFill>
          </p:spPr>
        </p:sp>
      </p:grpSp>
      <p:grpSp>
        <p:nvGrpSpPr>
          <p:cNvPr id="14" name="Group 14"/>
          <p:cNvGrpSpPr/>
          <p:nvPr/>
        </p:nvGrpSpPr>
        <p:grpSpPr>
          <a:xfrm rot="0">
            <a:off x="14462441" y="5074678"/>
            <a:ext cx="3660466" cy="3620797"/>
            <a:chOff x="0" y="0"/>
            <a:chExt cx="1097633" cy="1085738"/>
          </a:xfrm>
        </p:grpSpPr>
        <p:sp>
          <p:nvSpPr>
            <p:cNvPr id="15" name="Freeform 15"/>
            <p:cNvSpPr/>
            <p:nvPr/>
          </p:nvSpPr>
          <p:spPr>
            <a:xfrm>
              <a:off x="0" y="0"/>
              <a:ext cx="1097633" cy="1085738"/>
            </a:xfrm>
            <a:custGeom>
              <a:avLst/>
              <a:gdLst/>
              <a:ahLst/>
              <a:cxnLst/>
              <a:rect l="l" t="t" r="r" b="b"/>
              <a:pathLst>
                <a:path w="1097633" h="1085738">
                  <a:moveTo>
                    <a:pt x="0" y="0"/>
                  </a:moveTo>
                  <a:lnTo>
                    <a:pt x="1097633" y="0"/>
                  </a:lnTo>
                  <a:lnTo>
                    <a:pt x="1097633" y="1085738"/>
                  </a:lnTo>
                  <a:lnTo>
                    <a:pt x="0" y="1085738"/>
                  </a:lnTo>
                  <a:close/>
                </a:path>
              </a:pathLst>
            </a:custGeom>
            <a:blipFill rotWithShape="1">
              <a:blip r:embed="rId7"/>
              <a:stretch>
                <a:fillRect t="-547" b="-547"/>
              </a:stretch>
            </a:blipFill>
          </p:spPr>
        </p:sp>
      </p:grpSp>
      <p:sp>
        <p:nvSpPr>
          <p:cNvPr id="16" name="TextBox 16"/>
          <p:cNvSpPr txBox="1"/>
          <p:nvPr/>
        </p:nvSpPr>
        <p:spPr>
          <a:xfrm>
            <a:off x="57785" y="48260"/>
            <a:ext cx="8047990" cy="779145"/>
          </a:xfrm>
          <a:prstGeom prst="rect">
            <a:avLst/>
          </a:prstGeom>
        </p:spPr>
        <p:txBody>
          <a:bodyPr wrap="square" lIns="0" tIns="0" rIns="0" bIns="0" rtlCol="0" anchor="t">
            <a:spAutoFit/>
          </a:bodyPr>
          <a:lstStyle/>
          <a:p>
            <a:pPr algn="l">
              <a:lnSpc>
                <a:spcPts val="6080"/>
              </a:lnSpc>
            </a:pPr>
            <a:r>
              <a:rPr lang="en-US" sz="3800" spc="76">
                <a:solidFill>
                  <a:srgbClr val="FDFDFD"/>
                </a:solidFill>
                <a:latin typeface="Benchmark" panose="00000500000000000000"/>
                <a:ea typeface="Benchmark" panose="00000500000000000000"/>
                <a:cs typeface="Benchmark" panose="00000500000000000000"/>
                <a:sym typeface="Benchmark" panose="00000500000000000000"/>
              </a:rPr>
              <a:t>Product List</a:t>
            </a:r>
            <a:endParaRPr lang="en-US" sz="3800" spc="76">
              <a:solidFill>
                <a:srgbClr val="FDFDFD"/>
              </a:solidFill>
              <a:latin typeface="Benchmark" panose="00000500000000000000"/>
              <a:ea typeface="Benchmark" panose="00000500000000000000"/>
              <a:cs typeface="Benchmark" panose="00000500000000000000"/>
              <a:sym typeface="Benchmark" panose="00000500000000000000"/>
            </a:endParaRPr>
          </a:p>
        </p:txBody>
      </p:sp>
      <p:sp>
        <p:nvSpPr>
          <p:cNvPr id="17" name="TextBox 17"/>
          <p:cNvSpPr txBox="1"/>
          <p:nvPr/>
        </p:nvSpPr>
        <p:spPr>
          <a:xfrm>
            <a:off x="6812280" y="3975735"/>
            <a:ext cx="2743200" cy="410210"/>
          </a:xfrm>
          <a:prstGeom prst="rect">
            <a:avLst/>
          </a:prstGeom>
        </p:spPr>
        <p:txBody>
          <a:bodyPr wrap="square" lIns="0" tIns="0" rIns="0" bIns="0" rtlCol="0" anchor="t">
            <a:spAutoFit/>
          </a:bodyPr>
          <a:lstStyle/>
          <a:p>
            <a:pPr algn="l">
              <a:lnSpc>
                <a:spcPts val="3200"/>
              </a:lnSpc>
            </a:pPr>
            <a:r>
              <a:rPr lang="en-US" sz="2000" spc="39">
                <a:solidFill>
                  <a:srgbClr val="000000"/>
                </a:solidFill>
                <a:latin typeface="Arial" panose="020B0604020202020204" pitchFamily="34" charset="0"/>
                <a:ea typeface="思源黑体" panose="020B0500000000000000" charset="-122"/>
                <a:cs typeface="Arial" panose="020B0604020202020204" pitchFamily="34" charset="0"/>
                <a:sym typeface="思源黑体" panose="020B0500000000000000" charset="-122"/>
              </a:rPr>
              <a:t>sugarcane clamshells</a:t>
            </a:r>
            <a:endParaRPr lang="en-US" sz="2000" spc="39">
              <a:solidFill>
                <a:srgbClr val="000000"/>
              </a:solidFill>
              <a:latin typeface="Arial" panose="020B0604020202020204" pitchFamily="34" charset="0"/>
              <a:ea typeface="思源黑体" panose="020B0500000000000000" charset="-122"/>
              <a:cs typeface="Arial" panose="020B0604020202020204" pitchFamily="34" charset="0"/>
              <a:sym typeface="思源黑体" panose="020B0500000000000000" charset="-122"/>
            </a:endParaRPr>
          </a:p>
        </p:txBody>
      </p:sp>
      <p:sp>
        <p:nvSpPr>
          <p:cNvPr id="18" name="TextBox 18"/>
          <p:cNvSpPr txBox="1"/>
          <p:nvPr/>
        </p:nvSpPr>
        <p:spPr>
          <a:xfrm>
            <a:off x="8705276" y="9694151"/>
            <a:ext cx="3589569" cy="466725"/>
          </a:xfrm>
          <a:prstGeom prst="rect">
            <a:avLst/>
          </a:prstGeom>
        </p:spPr>
        <p:txBody>
          <a:bodyPr lIns="0" tIns="0" rIns="0" bIns="0" rtlCol="0" anchor="t">
            <a:spAutoFit/>
          </a:bodyPr>
          <a:lstStyle/>
          <a:p>
            <a:pPr algn="ctr">
              <a:lnSpc>
                <a:spcPts val="3640"/>
              </a:lnSpc>
              <a:spcBef>
                <a:spcPct val="0"/>
              </a:spcBef>
            </a:pPr>
            <a:r>
              <a:rPr lang="en-US" sz="2600">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www.mviecopack.com</a:t>
            </a:r>
            <a:endParaRPr lang="en-US" sz="2600">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
        <p:nvSpPr>
          <p:cNvPr id="19" name="TextBox 19"/>
          <p:cNvSpPr txBox="1"/>
          <p:nvPr/>
        </p:nvSpPr>
        <p:spPr>
          <a:xfrm>
            <a:off x="11148996" y="4003747"/>
            <a:ext cx="2084090" cy="358775"/>
          </a:xfrm>
          <a:prstGeom prst="rect">
            <a:avLst/>
          </a:prstGeom>
        </p:spPr>
        <p:txBody>
          <a:bodyPr lIns="0" tIns="0" rIns="0" bIns="0" rtlCol="0" anchor="t">
            <a:spAutoFit/>
          </a:bodyPr>
          <a:lstStyle/>
          <a:p>
            <a:pPr algn="ctr">
              <a:lnSpc>
                <a:spcPts val="2800"/>
              </a:lnSpc>
              <a:spcBef>
                <a:spcPct val="0"/>
              </a:spcBef>
            </a:pPr>
            <a:r>
              <a:rPr lang="en-US" sz="2000" spc="39">
                <a:solidFill>
                  <a:srgbClr val="000000"/>
                </a:solidFill>
                <a:latin typeface="Arial" panose="020B0604020202020204" pitchFamily="34" charset="0"/>
                <a:ea typeface="思源黑体" panose="020B0500000000000000" charset="-122"/>
                <a:cs typeface="Arial" panose="020B0604020202020204" pitchFamily="34" charset="0"/>
                <a:sym typeface="字由点字典黑" panose="00020600040101010101" charset="-122"/>
              </a:rPr>
              <a:t>sugarcane </a:t>
            </a:r>
            <a:r>
              <a:rPr lang="en-US" sz="2000">
                <a:solidFill>
                  <a:srgbClr val="000000"/>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plates</a:t>
            </a:r>
            <a:endParaRPr lang="en-US" sz="2000">
              <a:solidFill>
                <a:srgbClr val="000000"/>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
        <p:nvSpPr>
          <p:cNvPr id="20" name="TextBox 20"/>
          <p:cNvSpPr txBox="1"/>
          <p:nvPr/>
        </p:nvSpPr>
        <p:spPr>
          <a:xfrm>
            <a:off x="15558721" y="4004382"/>
            <a:ext cx="1942703" cy="358775"/>
          </a:xfrm>
          <a:prstGeom prst="rect">
            <a:avLst/>
          </a:prstGeom>
        </p:spPr>
        <p:txBody>
          <a:bodyPr lIns="0" tIns="0" rIns="0" bIns="0" rtlCol="0" anchor="t">
            <a:spAutoFit/>
          </a:bodyPr>
          <a:lstStyle/>
          <a:p>
            <a:pPr algn="ctr">
              <a:lnSpc>
                <a:spcPts val="2800"/>
              </a:lnSpc>
              <a:spcBef>
                <a:spcPct val="0"/>
              </a:spcBef>
            </a:pPr>
            <a:r>
              <a:rPr lang="en-US" sz="2000" spc="39">
                <a:solidFill>
                  <a:srgbClr val="000000"/>
                </a:solidFill>
                <a:latin typeface="Arial" panose="020B0604020202020204" pitchFamily="34" charset="0"/>
                <a:ea typeface="思源黑体" panose="020B0500000000000000" charset="-122"/>
                <a:cs typeface="Arial" panose="020B0604020202020204" pitchFamily="34" charset="0"/>
                <a:sym typeface="字由点字典黑" panose="00020600040101010101" charset="-122"/>
              </a:rPr>
              <a:t>sugarcane </a:t>
            </a:r>
            <a:r>
              <a:rPr lang="en-US" sz="2000">
                <a:solidFill>
                  <a:srgbClr val="000000"/>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cups</a:t>
            </a:r>
            <a:endParaRPr lang="en-US" sz="2000">
              <a:solidFill>
                <a:srgbClr val="000000"/>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
        <p:nvSpPr>
          <p:cNvPr id="21" name="TextBox 21"/>
          <p:cNvSpPr txBox="1"/>
          <p:nvPr/>
        </p:nvSpPr>
        <p:spPr>
          <a:xfrm>
            <a:off x="6805815" y="8883477"/>
            <a:ext cx="1948160" cy="358775"/>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sugarcane trays</a:t>
            </a:r>
            <a:endParaRPr lang="en-US" sz="2000">
              <a:solidFill>
                <a:srgbClr val="000000"/>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
        <p:nvSpPr>
          <p:cNvPr id="22" name="TextBox 22"/>
          <p:cNvSpPr txBox="1"/>
          <p:nvPr/>
        </p:nvSpPr>
        <p:spPr>
          <a:xfrm>
            <a:off x="10856633" y="8883477"/>
            <a:ext cx="2167764" cy="358775"/>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sugarcane bowls</a:t>
            </a:r>
            <a:endParaRPr lang="en-US" sz="2000">
              <a:solidFill>
                <a:srgbClr val="000000"/>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
        <p:nvSpPr>
          <p:cNvPr id="23" name="TextBox 23"/>
          <p:cNvSpPr txBox="1"/>
          <p:nvPr/>
        </p:nvSpPr>
        <p:spPr>
          <a:xfrm>
            <a:off x="14446686" y="8883477"/>
            <a:ext cx="3691434" cy="358775"/>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Sugarcane mini sauce dishes</a:t>
            </a:r>
            <a:endParaRPr lang="en-US" sz="2000">
              <a:solidFill>
                <a:srgbClr val="000000"/>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0" y="4809569"/>
            <a:ext cx="18288000" cy="5477431"/>
            <a:chOff x="0" y="0"/>
            <a:chExt cx="4816593" cy="1442615"/>
          </a:xfrm>
        </p:grpSpPr>
        <p:sp>
          <p:nvSpPr>
            <p:cNvPr id="3" name="Freeform 3"/>
            <p:cNvSpPr/>
            <p:nvPr/>
          </p:nvSpPr>
          <p:spPr>
            <a:xfrm>
              <a:off x="0" y="0"/>
              <a:ext cx="4816592" cy="1442615"/>
            </a:xfrm>
            <a:custGeom>
              <a:avLst/>
              <a:gdLst/>
              <a:ahLst/>
              <a:cxnLst/>
              <a:rect l="l" t="t" r="r" b="b"/>
              <a:pathLst>
                <a:path w="4816592" h="1442615">
                  <a:moveTo>
                    <a:pt x="0" y="0"/>
                  </a:moveTo>
                  <a:lnTo>
                    <a:pt x="4816592" y="0"/>
                  </a:lnTo>
                  <a:lnTo>
                    <a:pt x="4816592" y="1442615"/>
                  </a:lnTo>
                  <a:lnTo>
                    <a:pt x="0" y="1442615"/>
                  </a:lnTo>
                  <a:close/>
                </a:path>
              </a:pathLst>
            </a:custGeom>
            <a:solidFill>
              <a:srgbClr val="5FA241"/>
            </a:solidFill>
          </p:spPr>
        </p:sp>
        <p:sp>
          <p:nvSpPr>
            <p:cNvPr id="4" name="TextBox 4"/>
            <p:cNvSpPr txBox="1"/>
            <p:nvPr/>
          </p:nvSpPr>
          <p:spPr>
            <a:xfrm>
              <a:off x="0" y="-38100"/>
              <a:ext cx="4816593" cy="1480715"/>
            </a:xfrm>
            <a:prstGeom prst="rect">
              <a:avLst/>
            </a:prstGeom>
          </p:spPr>
          <p:txBody>
            <a:bodyPr lIns="50800" tIns="50800" rIns="50800" bIns="50800" rtlCol="0" anchor="ctr"/>
            <a:lstStyle/>
            <a:p>
              <a:pPr algn="ctr">
                <a:lnSpc>
                  <a:spcPts val="2660"/>
                </a:lnSpc>
              </a:pPr>
            </a:p>
          </p:txBody>
        </p:sp>
      </p:grpSp>
      <p:sp>
        <p:nvSpPr>
          <p:cNvPr id="5" name="AutoShape 5"/>
          <p:cNvSpPr/>
          <p:nvPr/>
        </p:nvSpPr>
        <p:spPr>
          <a:xfrm>
            <a:off x="134496" y="652949"/>
            <a:ext cx="9933378" cy="0"/>
          </a:xfrm>
          <a:prstGeom prst="line">
            <a:avLst/>
          </a:prstGeom>
          <a:ln w="19050" cap="flat">
            <a:solidFill>
              <a:srgbClr val="493F35"/>
            </a:solidFill>
            <a:prstDash val="solid"/>
            <a:headEnd type="none" w="sm" len="sm"/>
            <a:tailEnd type="none" w="sm" len="sm"/>
          </a:ln>
        </p:spPr>
      </p:sp>
      <p:sp>
        <p:nvSpPr>
          <p:cNvPr id="6" name="AutoShape 6"/>
          <p:cNvSpPr/>
          <p:nvPr/>
        </p:nvSpPr>
        <p:spPr>
          <a:xfrm>
            <a:off x="251353" y="4730241"/>
            <a:ext cx="0" cy="3481707"/>
          </a:xfrm>
          <a:prstGeom prst="line">
            <a:avLst/>
          </a:prstGeom>
          <a:ln w="19050" cap="flat">
            <a:solidFill>
              <a:srgbClr val="FFFFFF"/>
            </a:solidFill>
            <a:prstDash val="solid"/>
            <a:headEnd type="none" w="sm" len="sm"/>
            <a:tailEnd type="none" w="sm" len="sm"/>
          </a:ln>
        </p:spPr>
      </p:sp>
      <p:grpSp>
        <p:nvGrpSpPr>
          <p:cNvPr id="7" name="Group 7"/>
          <p:cNvGrpSpPr/>
          <p:nvPr/>
        </p:nvGrpSpPr>
        <p:grpSpPr>
          <a:xfrm rot="0">
            <a:off x="927348" y="1016145"/>
            <a:ext cx="5522863" cy="3779820"/>
            <a:chOff x="0" y="0"/>
            <a:chExt cx="1374368" cy="940610"/>
          </a:xfrm>
        </p:grpSpPr>
        <p:sp>
          <p:nvSpPr>
            <p:cNvPr id="8" name="Freeform 8"/>
            <p:cNvSpPr/>
            <p:nvPr/>
          </p:nvSpPr>
          <p:spPr>
            <a:xfrm>
              <a:off x="0" y="0"/>
              <a:ext cx="1374368" cy="940610"/>
            </a:xfrm>
            <a:custGeom>
              <a:avLst/>
              <a:gdLst/>
              <a:ahLst/>
              <a:cxnLst/>
              <a:rect l="l" t="t" r="r" b="b"/>
              <a:pathLst>
                <a:path w="1374368" h="940610">
                  <a:moveTo>
                    <a:pt x="0" y="0"/>
                  </a:moveTo>
                  <a:lnTo>
                    <a:pt x="1374368" y="0"/>
                  </a:lnTo>
                  <a:lnTo>
                    <a:pt x="1374368" y="940610"/>
                  </a:lnTo>
                  <a:lnTo>
                    <a:pt x="0" y="940610"/>
                  </a:lnTo>
                  <a:close/>
                </a:path>
              </a:pathLst>
            </a:custGeom>
            <a:blipFill>
              <a:blip r:embed="rId1"/>
              <a:stretch>
                <a:fillRect t="-297" b="-297"/>
              </a:stretch>
            </a:blipFill>
          </p:spPr>
        </p:sp>
      </p:grpSp>
      <p:sp>
        <p:nvSpPr>
          <p:cNvPr id="9" name="Freeform 9"/>
          <p:cNvSpPr/>
          <p:nvPr/>
        </p:nvSpPr>
        <p:spPr>
          <a:xfrm>
            <a:off x="10486336" y="5240523"/>
            <a:ext cx="7897665" cy="4435855"/>
          </a:xfrm>
          <a:custGeom>
            <a:avLst/>
            <a:gdLst/>
            <a:ahLst/>
            <a:cxnLst/>
            <a:rect l="l" t="t" r="r" b="b"/>
            <a:pathLst>
              <a:path w="7897665" h="4435855">
                <a:moveTo>
                  <a:pt x="0" y="0"/>
                </a:moveTo>
                <a:lnTo>
                  <a:pt x="7897665" y="0"/>
                </a:lnTo>
                <a:lnTo>
                  <a:pt x="7897665" y="4435856"/>
                </a:lnTo>
                <a:lnTo>
                  <a:pt x="0" y="4435856"/>
                </a:lnTo>
                <a:lnTo>
                  <a:pt x="0" y="0"/>
                </a:lnTo>
                <a:close/>
              </a:path>
            </a:pathLst>
          </a:custGeom>
          <a:blipFill>
            <a:blip r:embed="rId2"/>
            <a:stretch>
              <a:fillRect/>
            </a:stretch>
          </a:blipFill>
        </p:spPr>
      </p:sp>
      <p:sp>
        <p:nvSpPr>
          <p:cNvPr id="10" name="TextBox 10"/>
          <p:cNvSpPr txBox="1"/>
          <p:nvPr/>
        </p:nvSpPr>
        <p:spPr>
          <a:xfrm>
            <a:off x="251460" y="-149860"/>
            <a:ext cx="6995795" cy="882015"/>
          </a:xfrm>
          <a:prstGeom prst="rect">
            <a:avLst/>
          </a:prstGeom>
        </p:spPr>
        <p:txBody>
          <a:bodyPr wrap="square" lIns="0" tIns="0" rIns="0" bIns="0" rtlCol="0" anchor="t">
            <a:spAutoFit/>
          </a:bodyPr>
          <a:lstStyle/>
          <a:p>
            <a:pPr algn="l">
              <a:lnSpc>
                <a:spcPts val="6880"/>
              </a:lnSpc>
            </a:pPr>
            <a:r>
              <a:rPr lang="en-US" sz="4300" spc="85">
                <a:solidFill>
                  <a:srgbClr val="5FA241"/>
                </a:solidFill>
                <a:latin typeface="Benchmark" panose="00000500000000000000"/>
                <a:ea typeface="Benchmark" panose="00000500000000000000"/>
                <a:cs typeface="Benchmark" panose="00000500000000000000"/>
                <a:sym typeface="Benchmark" panose="00000500000000000000"/>
              </a:rPr>
              <a:t>Cornstarch Tableware</a:t>
            </a:r>
            <a:endParaRPr lang="en-US" sz="4300" spc="85">
              <a:solidFill>
                <a:srgbClr val="5FA241"/>
              </a:solidFill>
              <a:latin typeface="Benchmark" panose="00000500000000000000"/>
              <a:ea typeface="Benchmark" panose="00000500000000000000"/>
              <a:cs typeface="Benchmark" panose="00000500000000000000"/>
              <a:sym typeface="Benchmark" panose="00000500000000000000"/>
            </a:endParaRPr>
          </a:p>
        </p:txBody>
      </p:sp>
      <p:sp>
        <p:nvSpPr>
          <p:cNvPr id="11" name="TextBox 11"/>
          <p:cNvSpPr txBox="1"/>
          <p:nvPr/>
        </p:nvSpPr>
        <p:spPr>
          <a:xfrm>
            <a:off x="485341" y="7039224"/>
            <a:ext cx="9197837" cy="2728595"/>
          </a:xfrm>
          <a:prstGeom prst="rect">
            <a:avLst/>
          </a:prstGeom>
        </p:spPr>
        <p:txBody>
          <a:bodyPr lIns="0" tIns="0" rIns="0" bIns="0" rtlCol="0" anchor="t">
            <a:spAutoFit/>
          </a:bodyPr>
          <a:lstStyle/>
          <a:p>
            <a:pPr algn="l">
              <a:lnSpc>
                <a:spcPts val="3040"/>
              </a:lnSpc>
            </a:pPr>
            <a:r>
              <a:rPr lang="en-US" sz="1900" spc="37">
                <a:solidFill>
                  <a:srgbClr val="FFFFFF"/>
                </a:solidFill>
                <a:latin typeface="Arial" panose="020B0604020202020204" pitchFamily="34" charset="0"/>
                <a:ea typeface="思源黑体" panose="020B0500000000000000" charset="-122"/>
                <a:cs typeface="Arial" panose="020B0604020202020204" pitchFamily="34" charset="0"/>
                <a:sym typeface="思源黑体" panose="020B0500000000000000" charset="-122"/>
              </a:rPr>
              <a:t>Firstly, by switching to the universal </a:t>
            </a:r>
            <a:r>
              <a:rPr lang="en-US" sz="1900" b="1" spc="37">
                <a:solidFill>
                  <a:srgbClr val="FFFFFF"/>
                </a:solidFill>
                <a:latin typeface="Arial" panose="020B0604020202020204" pitchFamily="34" charset="0"/>
                <a:ea typeface="思源黑体 Bold" panose="020B0800000000000000" charset="-122"/>
                <a:cs typeface="Arial" panose="020B0604020202020204" pitchFamily="34" charset="0"/>
                <a:sym typeface="思源黑体 Bold" panose="020B0800000000000000" charset="-122"/>
              </a:rPr>
              <a:t>cornstarch PLA</a:t>
            </a:r>
            <a:r>
              <a:rPr lang="en-US" sz="1900" spc="37">
                <a:solidFill>
                  <a:srgbClr val="FFFFFF"/>
                </a:solidFill>
                <a:latin typeface="Arial" panose="020B0604020202020204" pitchFamily="34" charset="0"/>
                <a:ea typeface="思源黑体" panose="020B0500000000000000" charset="-122"/>
                <a:cs typeface="Arial" panose="020B0604020202020204" pitchFamily="34" charset="0"/>
                <a:sym typeface="思源黑体" panose="020B0500000000000000" charset="-122"/>
              </a:rPr>
              <a:t>, </a:t>
            </a:r>
            <a:r>
              <a:rPr lang="en-US" sz="1900" b="1" spc="37">
                <a:solidFill>
                  <a:srgbClr val="FFFFFF"/>
                </a:solidFill>
                <a:latin typeface="Arial" panose="020B0604020202020204" pitchFamily="34" charset="0"/>
                <a:ea typeface="思源黑体 Bold" panose="020B0800000000000000" charset="-122"/>
                <a:cs typeface="Arial" panose="020B0604020202020204" pitchFamily="34" charset="0"/>
                <a:sym typeface="思源黑体 Bold" panose="020B0800000000000000" charset="-122"/>
              </a:rPr>
              <a:t>MVI ECOPACK</a:t>
            </a:r>
            <a:r>
              <a:rPr lang="en-US" sz="1900" spc="37">
                <a:solidFill>
                  <a:srgbClr val="FFFFFF"/>
                </a:solidFill>
                <a:latin typeface="Arial" panose="020B0604020202020204" pitchFamily="34" charset="0"/>
                <a:ea typeface="思源黑体" panose="020B0500000000000000" charset="-122"/>
                <a:cs typeface="Arial" panose="020B0604020202020204" pitchFamily="34" charset="0"/>
                <a:sym typeface="思源黑体" panose="020B0500000000000000" charset="-122"/>
              </a:rPr>
              <a:t> is a socially responsible and eco-friendly company where you can customize any eco-friendly tableware type, there by enhancing your brand. As a result, you can expect your overall marketing capabilities to improve as you will be able to effectively attract environmentally conscious customers. Likewise, you can gain greater relevance in the industry as you are able to successfully keep up with the latest packaging trends related to sustainability.</a:t>
            </a:r>
            <a:endParaRPr lang="en-US" sz="1900" spc="37">
              <a:solidFill>
                <a:srgbClr val="FFFFFF"/>
              </a:solidFill>
              <a:latin typeface="Arial" panose="020B0604020202020204" pitchFamily="34" charset="0"/>
              <a:ea typeface="思源黑体" panose="020B0500000000000000" charset="-122"/>
              <a:cs typeface="Arial" panose="020B0604020202020204" pitchFamily="34" charset="0"/>
              <a:sym typeface="思源黑体" panose="020B0500000000000000" charset="-122"/>
            </a:endParaRPr>
          </a:p>
        </p:txBody>
      </p:sp>
      <p:sp>
        <p:nvSpPr>
          <p:cNvPr id="12" name="TextBox 12"/>
          <p:cNvSpPr txBox="1"/>
          <p:nvPr/>
        </p:nvSpPr>
        <p:spPr>
          <a:xfrm>
            <a:off x="7119776" y="2314542"/>
            <a:ext cx="8210580" cy="1948815"/>
          </a:xfrm>
          <a:prstGeom prst="rect">
            <a:avLst/>
          </a:prstGeom>
        </p:spPr>
        <p:txBody>
          <a:bodyPr lIns="0" tIns="0" rIns="0" bIns="0" rtlCol="0" anchor="t">
            <a:spAutoFit/>
          </a:bodyPr>
          <a:lstStyle/>
          <a:p>
            <a:pPr algn="l">
              <a:lnSpc>
                <a:spcPts val="3040"/>
              </a:lnSpc>
            </a:pPr>
            <a:r>
              <a:rPr lang="en-US" sz="1900" spc="37">
                <a:solidFill>
                  <a:srgbClr val="493F35"/>
                </a:solidFill>
                <a:latin typeface="Arial" panose="020B0604020202020204" pitchFamily="34" charset="0"/>
                <a:ea typeface="思源黑体" panose="020B0500000000000000" charset="-122"/>
                <a:cs typeface="Arial" panose="020B0604020202020204" pitchFamily="34" charset="0"/>
                <a:sym typeface="思源黑体" panose="020B0500000000000000" charset="-122"/>
              </a:rPr>
              <a:t>Cornstarch is made from natural corn extracts. During the growth of corn, atmospheric carbon is captured by the plant and converted into biomass. As a result, using cornstarch-based containers helps reduce carbon emissions, aligning with eco-friendly principles.</a:t>
            </a:r>
            <a:endParaRPr lang="en-US" sz="1900" spc="37">
              <a:solidFill>
                <a:srgbClr val="493F35"/>
              </a:solidFill>
              <a:latin typeface="Arial" panose="020B0604020202020204" pitchFamily="34" charset="0"/>
              <a:ea typeface="思源黑体" panose="020B0500000000000000" charset="-122"/>
              <a:cs typeface="Arial" panose="020B0604020202020204" pitchFamily="34" charset="0"/>
              <a:sym typeface="思源黑体" panose="020B0500000000000000" charset="-122"/>
            </a:endParaRPr>
          </a:p>
          <a:p>
            <a:pPr algn="l">
              <a:lnSpc>
                <a:spcPts val="3040"/>
              </a:lnSpc>
            </a:pPr>
            <a:endParaRPr>
              <a:latin typeface="Arial" panose="020B0604020202020204" pitchFamily="34" charset="0"/>
              <a:cs typeface="Arial" panose="020B0604020202020204" pitchFamily="34" charset="0"/>
            </a:endParaRPr>
          </a:p>
        </p:txBody>
      </p:sp>
      <p:sp>
        <p:nvSpPr>
          <p:cNvPr id="13" name="TextBox 13"/>
          <p:cNvSpPr txBox="1"/>
          <p:nvPr/>
        </p:nvSpPr>
        <p:spPr>
          <a:xfrm>
            <a:off x="7469597" y="9754682"/>
            <a:ext cx="3589569" cy="466725"/>
          </a:xfrm>
          <a:prstGeom prst="rect">
            <a:avLst/>
          </a:prstGeom>
        </p:spPr>
        <p:txBody>
          <a:bodyPr lIns="0" tIns="0" rIns="0" bIns="0" rtlCol="0" anchor="t">
            <a:spAutoFit/>
          </a:bodyPr>
          <a:lstStyle/>
          <a:p>
            <a:pPr algn="ctr">
              <a:lnSpc>
                <a:spcPts val="3640"/>
              </a:lnSpc>
              <a:spcBef>
                <a:spcPct val="0"/>
              </a:spcBef>
            </a:pPr>
            <a:r>
              <a:rPr lang="en-US" sz="2600">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www.mviecopack.com</a:t>
            </a:r>
            <a:endParaRPr lang="en-US" sz="2600">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
        <p:nvSpPr>
          <p:cNvPr id="14" name="TextBox 14"/>
          <p:cNvSpPr txBox="1"/>
          <p:nvPr/>
        </p:nvSpPr>
        <p:spPr>
          <a:xfrm>
            <a:off x="7934292" y="963532"/>
            <a:ext cx="7731787" cy="573472"/>
          </a:xfrm>
          <a:prstGeom prst="rect">
            <a:avLst/>
          </a:prstGeom>
        </p:spPr>
        <p:txBody>
          <a:bodyPr lIns="0" tIns="0" rIns="0" bIns="0" rtlCol="0" anchor="t">
            <a:spAutoFit/>
          </a:bodyPr>
          <a:lstStyle/>
          <a:p>
            <a:pPr algn="ctr">
              <a:lnSpc>
                <a:spcPts val="4620"/>
              </a:lnSpc>
              <a:spcBef>
                <a:spcPct val="0"/>
              </a:spcBef>
            </a:pPr>
            <a:r>
              <a:rPr lang="en-US" sz="3300">
                <a:solidFill>
                  <a:srgbClr val="000000"/>
                </a:solidFill>
                <a:latin typeface="字由点字典黑 Bold" panose="00020600040101010101" charset="-122"/>
                <a:ea typeface="字由点字典黑 Bold" panose="00020600040101010101" charset="-122"/>
                <a:cs typeface="字由点字典黑 Bold" panose="00020600040101010101" charset="-122"/>
                <a:sym typeface="字由点字典黑 Bold" panose="00020600040101010101" charset="-122"/>
              </a:rPr>
              <a:t>Why is cornstarch pulp so popular?</a:t>
            </a:r>
            <a:endParaRPr lang="en-US" sz="3300">
              <a:solidFill>
                <a:srgbClr val="000000"/>
              </a:solidFill>
              <a:latin typeface="字由点字典黑 Bold" panose="00020600040101010101" charset="-122"/>
              <a:ea typeface="字由点字典黑 Bold" panose="00020600040101010101" charset="-122"/>
              <a:cs typeface="字由点字典黑 Bold" panose="00020600040101010101" charset="-122"/>
              <a:sym typeface="字由点字典黑 Bold" panose="00020600040101010101" charset="-122"/>
            </a:endParaRPr>
          </a:p>
        </p:txBody>
      </p:sp>
      <p:sp>
        <p:nvSpPr>
          <p:cNvPr id="15" name="TextBox 15"/>
          <p:cNvSpPr txBox="1"/>
          <p:nvPr/>
        </p:nvSpPr>
        <p:spPr>
          <a:xfrm>
            <a:off x="6805313" y="1765604"/>
            <a:ext cx="7170043" cy="448310"/>
          </a:xfrm>
          <a:prstGeom prst="rect">
            <a:avLst/>
          </a:prstGeom>
        </p:spPr>
        <p:txBody>
          <a:bodyPr lIns="0" tIns="0" rIns="0" bIns="0" rtlCol="0" anchor="t">
            <a:spAutoFit/>
          </a:bodyPr>
          <a:lstStyle/>
          <a:p>
            <a:pPr algn="ctr">
              <a:lnSpc>
                <a:spcPts val="3500"/>
              </a:lnSpc>
              <a:spcBef>
                <a:spcPct val="0"/>
              </a:spcBef>
            </a:pPr>
            <a:r>
              <a:rPr lang="en-US" sz="2500">
                <a:solidFill>
                  <a:srgbClr val="000000"/>
                </a:solidFill>
                <a:latin typeface="Arial" panose="020B0604020202020204" pitchFamily="34" charset="0"/>
                <a:ea typeface="字由点字典黑 Bold" panose="00020600040101010101" charset="-122"/>
                <a:cs typeface="Arial" panose="020B0604020202020204" pitchFamily="34" charset="0"/>
                <a:sym typeface="字由点字典黑 Bold" panose="00020600040101010101" charset="-122"/>
              </a:rPr>
              <a:t>🌍 Cornstarch has a lower carbon footprint</a:t>
            </a:r>
            <a:endParaRPr lang="en-US" sz="2500">
              <a:solidFill>
                <a:srgbClr val="000000"/>
              </a:solidFill>
              <a:latin typeface="Arial" panose="020B0604020202020204" pitchFamily="34" charset="0"/>
              <a:ea typeface="字由点字典黑 Bold" panose="00020600040101010101" charset="-122"/>
              <a:cs typeface="Arial" panose="020B0604020202020204" pitchFamily="34" charset="0"/>
              <a:sym typeface="字由点字典黑 Bold" panose="00020600040101010101" charset="-122"/>
            </a:endParaRPr>
          </a:p>
        </p:txBody>
      </p:sp>
      <p:grpSp>
        <p:nvGrpSpPr>
          <p:cNvPr id="16" name="Group 16"/>
          <p:cNvGrpSpPr/>
          <p:nvPr/>
        </p:nvGrpSpPr>
        <p:grpSpPr>
          <a:xfrm rot="0">
            <a:off x="7348803" y="1031040"/>
            <a:ext cx="432781" cy="432781"/>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FA241"/>
            </a:solidFill>
          </p:spPr>
        </p:sp>
        <p:sp>
          <p:nvSpPr>
            <p:cNvPr id="18" name="TextBox 18"/>
            <p:cNvSpPr txBox="1"/>
            <p:nvPr/>
          </p:nvSpPr>
          <p:spPr>
            <a:xfrm>
              <a:off x="190500" y="152400"/>
              <a:ext cx="431800" cy="469900"/>
            </a:xfrm>
            <a:prstGeom prst="rect">
              <a:avLst/>
            </a:prstGeom>
          </p:spPr>
          <p:txBody>
            <a:bodyPr lIns="50800" tIns="50800" rIns="50800" bIns="50800" rtlCol="0" anchor="ctr"/>
            <a:lstStyle/>
            <a:p>
              <a:pPr algn="ctr">
                <a:lnSpc>
                  <a:spcPts val="2660"/>
                </a:lnSpc>
              </a:pPr>
            </a:p>
          </p:txBody>
        </p:sp>
      </p:grpSp>
      <p:sp>
        <p:nvSpPr>
          <p:cNvPr id="19" name="TextBox 19"/>
          <p:cNvSpPr txBox="1"/>
          <p:nvPr/>
        </p:nvSpPr>
        <p:spPr>
          <a:xfrm>
            <a:off x="5327533" y="4253878"/>
            <a:ext cx="7873697" cy="448310"/>
          </a:xfrm>
          <a:prstGeom prst="rect">
            <a:avLst/>
          </a:prstGeom>
        </p:spPr>
        <p:txBody>
          <a:bodyPr lIns="0" tIns="0" rIns="0" bIns="0" rtlCol="0" anchor="t">
            <a:spAutoFit/>
          </a:bodyPr>
          <a:lstStyle/>
          <a:p>
            <a:pPr algn="ctr">
              <a:lnSpc>
                <a:spcPts val="3500"/>
              </a:lnSpc>
              <a:spcBef>
                <a:spcPct val="0"/>
              </a:spcBef>
            </a:pPr>
            <a:r>
              <a:rPr lang="en-US" sz="2500">
                <a:solidFill>
                  <a:srgbClr val="5FA241"/>
                </a:solidFill>
                <a:latin typeface="Arial" panose="020B0604020202020204" pitchFamily="34" charset="0"/>
                <a:ea typeface="字由点字典黑 Bold" panose="00020600040101010101" charset="-122"/>
                <a:cs typeface="Arial" panose="020B0604020202020204" pitchFamily="34" charset="0"/>
                <a:sym typeface="字由点字典黑 Bold" panose="00020600040101010101" charset="-122"/>
              </a:rPr>
              <a:t>♻</a:t>
            </a:r>
            <a:r>
              <a:rPr lang="en-US" sz="2500">
                <a:solidFill>
                  <a:srgbClr val="000000"/>
                </a:solidFill>
                <a:latin typeface="Arial" panose="020B0604020202020204" pitchFamily="34" charset="0"/>
                <a:ea typeface="字由点字典黑 Bold" panose="00020600040101010101" charset="-122"/>
                <a:cs typeface="Arial" panose="020B0604020202020204" pitchFamily="34" charset="0"/>
                <a:sym typeface="字由点字典黑 Bold" panose="00020600040101010101" charset="-122"/>
              </a:rPr>
              <a:t> Cornstarch is biodegradable</a:t>
            </a:r>
            <a:endParaRPr lang="en-US" sz="2500">
              <a:solidFill>
                <a:srgbClr val="000000"/>
              </a:solidFill>
              <a:latin typeface="Arial" panose="020B0604020202020204" pitchFamily="34" charset="0"/>
              <a:ea typeface="字由点字典黑 Bold" panose="00020600040101010101" charset="-122"/>
              <a:cs typeface="Arial" panose="020B0604020202020204" pitchFamily="34" charset="0"/>
              <a:sym typeface="字由点字典黑 Bold" panose="00020600040101010101" charset="-122"/>
            </a:endParaRPr>
          </a:p>
        </p:txBody>
      </p:sp>
      <p:sp>
        <p:nvSpPr>
          <p:cNvPr id="20" name="TextBox 20"/>
          <p:cNvSpPr txBox="1"/>
          <p:nvPr/>
        </p:nvSpPr>
        <p:spPr>
          <a:xfrm>
            <a:off x="2089385" y="4843113"/>
            <a:ext cx="8300950" cy="1169035"/>
          </a:xfrm>
          <a:prstGeom prst="rect">
            <a:avLst/>
          </a:prstGeom>
        </p:spPr>
        <p:txBody>
          <a:bodyPr lIns="0" tIns="0" rIns="0" bIns="0" rtlCol="0" anchor="t">
            <a:spAutoFit/>
          </a:bodyPr>
          <a:lstStyle/>
          <a:p>
            <a:pPr algn="l">
              <a:lnSpc>
                <a:spcPts val="3040"/>
              </a:lnSpc>
            </a:pPr>
            <a:r>
              <a:rPr lang="en-US" sz="1900" spc="37">
                <a:solidFill>
                  <a:srgbClr val="FDFDFD"/>
                </a:solidFill>
                <a:latin typeface="Arial" panose="020B0604020202020204" pitchFamily="34" charset="0"/>
                <a:ea typeface="思源黑体" panose="020B0500000000000000" charset="-122"/>
                <a:cs typeface="Arial" panose="020B0604020202020204" pitchFamily="34" charset="0"/>
                <a:sym typeface="思源黑体" panose="020B0500000000000000" charset="-122"/>
              </a:rPr>
              <a:t>Cornstarch containers are biodegradable and can naturally break down under proper conditions into water, carbon dioxide, and biomass. This makes cornstarch containers a sustainable, eco-friendly choice.</a:t>
            </a:r>
            <a:endParaRPr lang="en-US" sz="1900" spc="37">
              <a:solidFill>
                <a:srgbClr val="FDFDFD"/>
              </a:solidFill>
              <a:latin typeface="Arial" panose="020B0604020202020204" pitchFamily="34" charset="0"/>
              <a:ea typeface="思源黑体" panose="020B0500000000000000" charset="-122"/>
              <a:cs typeface="Arial" panose="020B0604020202020204" pitchFamily="34" charset="0"/>
              <a:sym typeface="思源黑体" panose="020B0500000000000000" charset="-122"/>
            </a:endParaRPr>
          </a:p>
        </p:txBody>
      </p:sp>
      <p:sp>
        <p:nvSpPr>
          <p:cNvPr id="21" name="TextBox 21"/>
          <p:cNvSpPr txBox="1"/>
          <p:nvPr/>
        </p:nvSpPr>
        <p:spPr>
          <a:xfrm>
            <a:off x="251353" y="6403467"/>
            <a:ext cx="8718848" cy="448310"/>
          </a:xfrm>
          <a:prstGeom prst="rect">
            <a:avLst/>
          </a:prstGeom>
        </p:spPr>
        <p:txBody>
          <a:bodyPr lIns="0" tIns="0" rIns="0" bIns="0" rtlCol="0" anchor="t">
            <a:spAutoFit/>
          </a:bodyPr>
          <a:lstStyle/>
          <a:p>
            <a:pPr algn="ctr">
              <a:lnSpc>
                <a:spcPts val="3500"/>
              </a:lnSpc>
              <a:spcBef>
                <a:spcPct val="0"/>
              </a:spcBef>
            </a:pPr>
            <a:r>
              <a:rPr lang="en-US" sz="2500">
                <a:solidFill>
                  <a:srgbClr val="FDFDFD"/>
                </a:solidFill>
                <a:latin typeface="Arial" panose="020B0604020202020204" pitchFamily="34" charset="0"/>
                <a:ea typeface="字由点字典黑 Bold" panose="00020600040101010101" charset="-122"/>
                <a:cs typeface="Arial" panose="020B0604020202020204" pitchFamily="34" charset="0"/>
                <a:sym typeface="字由点字典黑 Bold" panose="00020600040101010101" charset="-122"/>
              </a:rPr>
              <a:t>🌾 Why should you switch to cornstarch packaging?</a:t>
            </a:r>
            <a:endParaRPr lang="en-US" sz="2500">
              <a:solidFill>
                <a:srgbClr val="FDFDFD"/>
              </a:solidFill>
              <a:latin typeface="Arial" panose="020B0604020202020204" pitchFamily="34" charset="0"/>
              <a:ea typeface="字由点字典黑 Bold" panose="00020600040101010101" charset="-122"/>
              <a:cs typeface="Arial" panose="020B0604020202020204" pitchFamily="34" charset="0"/>
              <a:sym typeface="字由点字典黑 Bold" panose="00020600040101010101"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0" y="0"/>
            <a:ext cx="6674427" cy="10287000"/>
            <a:chOff x="0" y="0"/>
            <a:chExt cx="1034043" cy="1593725"/>
          </a:xfrm>
        </p:grpSpPr>
        <p:sp>
          <p:nvSpPr>
            <p:cNvPr id="3" name="Freeform 3"/>
            <p:cNvSpPr/>
            <p:nvPr/>
          </p:nvSpPr>
          <p:spPr>
            <a:xfrm>
              <a:off x="0" y="0"/>
              <a:ext cx="1034043" cy="1593725"/>
            </a:xfrm>
            <a:custGeom>
              <a:avLst/>
              <a:gdLst/>
              <a:ahLst/>
              <a:cxnLst/>
              <a:rect l="l" t="t" r="r" b="b"/>
              <a:pathLst>
                <a:path w="1034043" h="1593725">
                  <a:moveTo>
                    <a:pt x="0" y="0"/>
                  </a:moveTo>
                  <a:lnTo>
                    <a:pt x="1034043" y="0"/>
                  </a:lnTo>
                  <a:lnTo>
                    <a:pt x="1034043" y="1593725"/>
                  </a:lnTo>
                  <a:lnTo>
                    <a:pt x="0" y="1593725"/>
                  </a:lnTo>
                  <a:close/>
                </a:path>
              </a:pathLst>
            </a:custGeom>
            <a:blipFill>
              <a:blip r:embed="rId1"/>
              <a:stretch>
                <a:fillRect t="-1425" b="-1425"/>
              </a:stretch>
            </a:blipFill>
          </p:spPr>
        </p:sp>
      </p:grpSp>
      <p:grpSp>
        <p:nvGrpSpPr>
          <p:cNvPr id="4" name="Group 4"/>
          <p:cNvGrpSpPr/>
          <p:nvPr/>
        </p:nvGrpSpPr>
        <p:grpSpPr>
          <a:xfrm rot="0">
            <a:off x="6886297" y="-665503"/>
            <a:ext cx="5172771" cy="5200234"/>
            <a:chOff x="0" y="0"/>
            <a:chExt cx="1080004" cy="1085738"/>
          </a:xfrm>
        </p:grpSpPr>
        <p:sp>
          <p:nvSpPr>
            <p:cNvPr id="5" name="Freeform 5"/>
            <p:cNvSpPr/>
            <p:nvPr/>
          </p:nvSpPr>
          <p:spPr>
            <a:xfrm>
              <a:off x="0" y="0"/>
              <a:ext cx="1080004" cy="1085738"/>
            </a:xfrm>
            <a:custGeom>
              <a:avLst/>
              <a:gdLst/>
              <a:ahLst/>
              <a:cxnLst/>
              <a:rect l="l" t="t" r="r" b="b"/>
              <a:pathLst>
                <a:path w="1080004" h="1085738">
                  <a:moveTo>
                    <a:pt x="0" y="0"/>
                  </a:moveTo>
                  <a:lnTo>
                    <a:pt x="1080004" y="0"/>
                  </a:lnTo>
                  <a:lnTo>
                    <a:pt x="1080004" y="1085738"/>
                  </a:lnTo>
                  <a:lnTo>
                    <a:pt x="0" y="1085738"/>
                  </a:lnTo>
                  <a:close/>
                </a:path>
              </a:pathLst>
            </a:custGeom>
            <a:blipFill>
              <a:blip r:embed="rId2"/>
              <a:stretch>
                <a:fillRect l="-265" r="-265"/>
              </a:stretch>
            </a:blipFill>
          </p:spPr>
        </p:sp>
      </p:grpSp>
      <p:sp>
        <p:nvSpPr>
          <p:cNvPr id="6" name="Freeform 6"/>
          <p:cNvSpPr/>
          <p:nvPr/>
        </p:nvSpPr>
        <p:spPr>
          <a:xfrm>
            <a:off x="13286707" y="-665503"/>
            <a:ext cx="4888644" cy="4888644"/>
          </a:xfrm>
          <a:custGeom>
            <a:avLst/>
            <a:gdLst/>
            <a:ahLst/>
            <a:cxnLst/>
            <a:rect l="l" t="t" r="r" b="b"/>
            <a:pathLst>
              <a:path w="4888644" h="4888644">
                <a:moveTo>
                  <a:pt x="0" y="0"/>
                </a:moveTo>
                <a:lnTo>
                  <a:pt x="4888643" y="0"/>
                </a:lnTo>
                <a:lnTo>
                  <a:pt x="4888643" y="4888644"/>
                </a:lnTo>
                <a:lnTo>
                  <a:pt x="0" y="4888644"/>
                </a:lnTo>
                <a:lnTo>
                  <a:pt x="0" y="0"/>
                </a:lnTo>
                <a:close/>
              </a:path>
            </a:pathLst>
          </a:custGeom>
          <a:blipFill>
            <a:blip r:embed="rId3"/>
            <a:stretch>
              <a:fillRect/>
            </a:stretch>
          </a:blipFill>
        </p:spPr>
      </p:sp>
      <p:sp>
        <p:nvSpPr>
          <p:cNvPr id="7" name="Freeform 7"/>
          <p:cNvSpPr/>
          <p:nvPr/>
        </p:nvSpPr>
        <p:spPr>
          <a:xfrm>
            <a:off x="12838640" y="4223141"/>
            <a:ext cx="5854609" cy="5854609"/>
          </a:xfrm>
          <a:custGeom>
            <a:avLst/>
            <a:gdLst/>
            <a:ahLst/>
            <a:cxnLst/>
            <a:rect l="l" t="t" r="r" b="b"/>
            <a:pathLst>
              <a:path w="5854609" h="5854609">
                <a:moveTo>
                  <a:pt x="0" y="0"/>
                </a:moveTo>
                <a:lnTo>
                  <a:pt x="5854609" y="0"/>
                </a:lnTo>
                <a:lnTo>
                  <a:pt x="5854609" y="5854609"/>
                </a:lnTo>
                <a:lnTo>
                  <a:pt x="0" y="5854609"/>
                </a:lnTo>
                <a:lnTo>
                  <a:pt x="0" y="0"/>
                </a:lnTo>
                <a:close/>
              </a:path>
            </a:pathLst>
          </a:custGeom>
          <a:blipFill>
            <a:blip r:embed="rId4"/>
            <a:stretch>
              <a:fillRect/>
            </a:stretch>
          </a:blipFill>
        </p:spPr>
      </p:sp>
      <p:sp>
        <p:nvSpPr>
          <p:cNvPr id="8" name="Freeform 8"/>
          <p:cNvSpPr/>
          <p:nvPr/>
        </p:nvSpPr>
        <p:spPr>
          <a:xfrm>
            <a:off x="6886297" y="4713493"/>
            <a:ext cx="5846794" cy="3897862"/>
          </a:xfrm>
          <a:custGeom>
            <a:avLst/>
            <a:gdLst/>
            <a:ahLst/>
            <a:cxnLst/>
            <a:rect l="l" t="t" r="r" b="b"/>
            <a:pathLst>
              <a:path w="5846794" h="3897862">
                <a:moveTo>
                  <a:pt x="0" y="0"/>
                </a:moveTo>
                <a:lnTo>
                  <a:pt x="5846794" y="0"/>
                </a:lnTo>
                <a:lnTo>
                  <a:pt x="5846794" y="3897863"/>
                </a:lnTo>
                <a:lnTo>
                  <a:pt x="0" y="3897863"/>
                </a:lnTo>
                <a:lnTo>
                  <a:pt x="0" y="0"/>
                </a:lnTo>
                <a:close/>
              </a:path>
            </a:pathLst>
          </a:custGeom>
          <a:blipFill>
            <a:blip r:embed="rId5"/>
            <a:stretch>
              <a:fillRect/>
            </a:stretch>
          </a:blipFill>
        </p:spPr>
      </p:sp>
      <p:sp>
        <p:nvSpPr>
          <p:cNvPr id="9" name="TextBox 9"/>
          <p:cNvSpPr txBox="1"/>
          <p:nvPr/>
        </p:nvSpPr>
        <p:spPr>
          <a:xfrm>
            <a:off x="-990600" y="38110"/>
            <a:ext cx="6674427" cy="943610"/>
          </a:xfrm>
          <a:prstGeom prst="rect">
            <a:avLst/>
          </a:prstGeom>
        </p:spPr>
        <p:txBody>
          <a:bodyPr lIns="0" tIns="0" rIns="0" bIns="0" rtlCol="0" anchor="t">
            <a:spAutoFit/>
          </a:bodyPr>
          <a:lstStyle/>
          <a:p>
            <a:pPr algn="ctr">
              <a:lnSpc>
                <a:spcPts val="7360"/>
              </a:lnSpc>
            </a:pPr>
            <a:r>
              <a:rPr lang="en-US" sz="4600" spc="92">
                <a:solidFill>
                  <a:srgbClr val="FFFFFF"/>
                </a:solidFill>
                <a:latin typeface="Benchmark" panose="00000500000000000000"/>
                <a:ea typeface="Benchmark" panose="00000500000000000000"/>
                <a:cs typeface="Benchmark" panose="00000500000000000000"/>
                <a:sym typeface="Benchmark" panose="00000500000000000000"/>
              </a:rPr>
              <a:t>Products List</a:t>
            </a:r>
            <a:endParaRPr lang="en-US" sz="4600" spc="92">
              <a:solidFill>
                <a:srgbClr val="FFFFFF"/>
              </a:solidFill>
              <a:latin typeface="Benchmark" panose="00000500000000000000"/>
              <a:ea typeface="Benchmark" panose="00000500000000000000"/>
              <a:cs typeface="Benchmark" panose="00000500000000000000"/>
              <a:sym typeface="Benchmark" panose="00000500000000000000"/>
            </a:endParaRPr>
          </a:p>
        </p:txBody>
      </p:sp>
      <p:sp>
        <p:nvSpPr>
          <p:cNvPr id="10" name="TextBox 10"/>
          <p:cNvSpPr txBox="1"/>
          <p:nvPr/>
        </p:nvSpPr>
        <p:spPr>
          <a:xfrm>
            <a:off x="7798527" y="3545000"/>
            <a:ext cx="3498780" cy="358775"/>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cornstarch containers</a:t>
            </a:r>
            <a:endParaRPr lang="en-US" sz="2000">
              <a:solidFill>
                <a:srgbClr val="000000"/>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
        <p:nvSpPr>
          <p:cNvPr id="11" name="TextBox 11"/>
          <p:cNvSpPr txBox="1"/>
          <p:nvPr/>
        </p:nvSpPr>
        <p:spPr>
          <a:xfrm>
            <a:off x="13981638" y="4211517"/>
            <a:ext cx="3498780" cy="358775"/>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cornstarch plates</a:t>
            </a:r>
            <a:endParaRPr lang="en-US" sz="2000">
              <a:solidFill>
                <a:srgbClr val="000000"/>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
        <p:nvSpPr>
          <p:cNvPr id="12" name="TextBox 12"/>
          <p:cNvSpPr txBox="1"/>
          <p:nvPr/>
        </p:nvSpPr>
        <p:spPr>
          <a:xfrm>
            <a:off x="7394610" y="8752017"/>
            <a:ext cx="3498780" cy="358775"/>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cornstarch cutlery</a:t>
            </a:r>
            <a:endParaRPr lang="en-US" sz="2000">
              <a:solidFill>
                <a:srgbClr val="000000"/>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
        <p:nvSpPr>
          <p:cNvPr id="13" name="TextBox 13"/>
          <p:cNvSpPr txBox="1"/>
          <p:nvPr/>
        </p:nvSpPr>
        <p:spPr>
          <a:xfrm>
            <a:off x="14493644" y="8752017"/>
            <a:ext cx="3498780" cy="358775"/>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cornstarch trays</a:t>
            </a:r>
            <a:endParaRPr lang="en-US" sz="2000">
              <a:solidFill>
                <a:srgbClr val="000000"/>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
        <p:nvSpPr>
          <p:cNvPr id="14" name="TextBox 14"/>
          <p:cNvSpPr txBox="1"/>
          <p:nvPr/>
        </p:nvSpPr>
        <p:spPr>
          <a:xfrm>
            <a:off x="9809694" y="9629572"/>
            <a:ext cx="3589569" cy="466725"/>
          </a:xfrm>
          <a:prstGeom prst="rect">
            <a:avLst/>
          </a:prstGeom>
        </p:spPr>
        <p:txBody>
          <a:bodyPr lIns="0" tIns="0" rIns="0" bIns="0" rtlCol="0" anchor="t">
            <a:spAutoFit/>
          </a:bodyPr>
          <a:lstStyle/>
          <a:p>
            <a:pPr algn="ctr">
              <a:lnSpc>
                <a:spcPts val="3640"/>
              </a:lnSpc>
              <a:spcBef>
                <a:spcPct val="0"/>
              </a:spcBef>
            </a:pPr>
            <a:r>
              <a:rPr lang="en-US" sz="2600">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www.mviecopack.com</a:t>
            </a:r>
            <a:endParaRPr lang="en-US" sz="2600">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10" name="图片 9" descr="杯子款式4-03"/>
          <p:cNvPicPr>
            <a:picLocks noChangeAspect="1"/>
          </p:cNvPicPr>
          <p:nvPr/>
        </p:nvPicPr>
        <p:blipFill>
          <a:blip r:embed="rId1"/>
          <a:stretch>
            <a:fillRect/>
          </a:stretch>
        </p:blipFill>
        <p:spPr>
          <a:xfrm>
            <a:off x="-53340" y="24765"/>
            <a:ext cx="18327370" cy="10262235"/>
          </a:xfrm>
          <a:prstGeom prst="rect">
            <a:avLst/>
          </a:prstGeom>
        </p:spPr>
      </p:pic>
      <p:sp>
        <p:nvSpPr>
          <p:cNvPr id="4" name="Freeform 4"/>
          <p:cNvSpPr/>
          <p:nvPr/>
        </p:nvSpPr>
        <p:spPr>
          <a:xfrm>
            <a:off x="0" y="8318694"/>
            <a:ext cx="1573327" cy="1995723"/>
          </a:xfrm>
          <a:custGeom>
            <a:avLst/>
            <a:gdLst/>
            <a:ahLst/>
            <a:cxnLst/>
            <a:rect l="l" t="t" r="r" b="b"/>
            <a:pathLst>
              <a:path w="1573327" h="1995723">
                <a:moveTo>
                  <a:pt x="0" y="0"/>
                </a:moveTo>
                <a:lnTo>
                  <a:pt x="1573327" y="0"/>
                </a:lnTo>
                <a:lnTo>
                  <a:pt x="1573327" y="1995723"/>
                </a:lnTo>
                <a:lnTo>
                  <a:pt x="0" y="1995723"/>
                </a:lnTo>
                <a:lnTo>
                  <a:pt x="0" y="0"/>
                </a:lnTo>
                <a:close/>
              </a:path>
            </a:pathLst>
          </a:custGeom>
          <a:blipFill>
            <a:blip r:embed="rId2"/>
            <a:stretch>
              <a:fillRect/>
            </a:stretch>
          </a:blipFill>
        </p:spPr>
      </p:sp>
      <p:sp>
        <p:nvSpPr>
          <p:cNvPr id="5" name="Freeform 5"/>
          <p:cNvSpPr/>
          <p:nvPr/>
        </p:nvSpPr>
        <p:spPr>
          <a:xfrm>
            <a:off x="233364" y="55281"/>
            <a:ext cx="1106599" cy="1106599"/>
          </a:xfrm>
          <a:custGeom>
            <a:avLst/>
            <a:gdLst/>
            <a:ahLst/>
            <a:cxnLst/>
            <a:rect l="l" t="t" r="r" b="b"/>
            <a:pathLst>
              <a:path w="1106599" h="1106599">
                <a:moveTo>
                  <a:pt x="0" y="0"/>
                </a:moveTo>
                <a:lnTo>
                  <a:pt x="1106599" y="0"/>
                </a:lnTo>
                <a:lnTo>
                  <a:pt x="1106599" y="1106599"/>
                </a:lnTo>
                <a:lnTo>
                  <a:pt x="0" y="1106599"/>
                </a:lnTo>
                <a:lnTo>
                  <a:pt x="0" y="0"/>
                </a:lnTo>
                <a:close/>
              </a:path>
            </a:pathLst>
          </a:custGeom>
          <a:blipFill>
            <a:blip r:embed="rId3"/>
            <a:stretch>
              <a:fillRect/>
            </a:stretch>
          </a:blipFill>
        </p:spPr>
      </p:sp>
      <p:sp>
        <p:nvSpPr>
          <p:cNvPr id="6" name="TextBox 6"/>
          <p:cNvSpPr txBox="1"/>
          <p:nvPr/>
        </p:nvSpPr>
        <p:spPr>
          <a:xfrm>
            <a:off x="1677242" y="9643308"/>
            <a:ext cx="3589569" cy="466725"/>
          </a:xfrm>
          <a:prstGeom prst="rect">
            <a:avLst/>
          </a:prstGeom>
        </p:spPr>
        <p:txBody>
          <a:bodyPr lIns="0" tIns="0" rIns="0" bIns="0" rtlCol="0" anchor="t">
            <a:spAutoFit/>
          </a:bodyPr>
          <a:lstStyle/>
          <a:p>
            <a:pPr algn="ctr">
              <a:lnSpc>
                <a:spcPts val="3640"/>
              </a:lnSpc>
              <a:spcBef>
                <a:spcPct val="0"/>
              </a:spcBef>
            </a:pPr>
            <a:r>
              <a:rPr lang="en-US" sz="2600">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www.mviecopack.com</a:t>
            </a:r>
            <a:endParaRPr lang="en-US" sz="2600">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
        <p:nvSpPr>
          <p:cNvPr id="7" name="TextBox 7"/>
          <p:cNvSpPr txBox="1"/>
          <p:nvPr/>
        </p:nvSpPr>
        <p:spPr>
          <a:xfrm>
            <a:off x="1339963" y="-158150"/>
            <a:ext cx="6775419" cy="984885"/>
          </a:xfrm>
          <a:prstGeom prst="rect">
            <a:avLst/>
          </a:prstGeom>
        </p:spPr>
        <p:txBody>
          <a:bodyPr lIns="0" tIns="0" rIns="0" bIns="0" rtlCol="0" anchor="t">
            <a:spAutoFit/>
          </a:bodyPr>
          <a:lstStyle/>
          <a:p>
            <a:pPr algn="ctr">
              <a:lnSpc>
                <a:spcPts val="7680"/>
              </a:lnSpc>
              <a:spcBef>
                <a:spcPct val="0"/>
              </a:spcBef>
            </a:pPr>
            <a:r>
              <a:rPr lang="en-US" sz="4800" spc="96">
                <a:solidFill>
                  <a:srgbClr val="5FA241"/>
                </a:solidFill>
                <a:latin typeface="Arial" panose="020B0604020202020204" pitchFamily="34" charset="0"/>
                <a:ea typeface="Arimo" panose="020B0604020202020204"/>
                <a:cs typeface="Arial" panose="020B0604020202020204" pitchFamily="34" charset="0"/>
                <a:sym typeface="Arimo" panose="020B0604020202020204"/>
              </a:rPr>
              <a:t>Recyclable paper cups</a:t>
            </a:r>
            <a:endParaRPr lang="en-US" sz="4800" spc="96">
              <a:solidFill>
                <a:srgbClr val="5FA241"/>
              </a:solidFill>
              <a:latin typeface="Arial" panose="020B0604020202020204" pitchFamily="34" charset="0"/>
              <a:ea typeface="Arimo" panose="020B0604020202020204"/>
              <a:cs typeface="Arial" panose="020B0604020202020204" pitchFamily="34" charset="0"/>
              <a:sym typeface="Arimo" panose="020B0604020202020204"/>
            </a:endParaRPr>
          </a:p>
        </p:txBody>
      </p:sp>
      <p:sp>
        <p:nvSpPr>
          <p:cNvPr id="9" name="TextBox 9"/>
          <p:cNvSpPr txBox="1"/>
          <p:nvPr/>
        </p:nvSpPr>
        <p:spPr>
          <a:xfrm>
            <a:off x="8009030" y="79023"/>
            <a:ext cx="3038244" cy="553720"/>
          </a:xfrm>
          <a:prstGeom prst="rect">
            <a:avLst/>
          </a:prstGeom>
        </p:spPr>
        <p:txBody>
          <a:bodyPr lIns="0" tIns="0" rIns="0" bIns="0" rtlCol="0" anchor="t">
            <a:spAutoFit/>
          </a:bodyPr>
          <a:lstStyle/>
          <a:p>
            <a:pPr algn="ctr">
              <a:lnSpc>
                <a:spcPts val="4320"/>
              </a:lnSpc>
              <a:spcBef>
                <a:spcPct val="0"/>
              </a:spcBef>
            </a:pPr>
            <a:r>
              <a:rPr lang="en-US" sz="2700" spc="53">
                <a:solidFill>
                  <a:srgbClr val="5FA241"/>
                </a:solidFill>
                <a:latin typeface="Arial" panose="020B0604020202020204" pitchFamily="34" charset="0"/>
                <a:ea typeface="Arimo" panose="020B0604020202020204"/>
                <a:cs typeface="Arial" panose="020B0604020202020204" pitchFamily="34" charset="0"/>
                <a:sym typeface="Arimo" panose="020B0604020202020204"/>
              </a:rPr>
              <a:t>(Custom your logo)</a:t>
            </a:r>
            <a:endParaRPr lang="en-US" sz="2700" spc="53">
              <a:solidFill>
                <a:srgbClr val="5FA241"/>
              </a:solidFill>
              <a:latin typeface="Arial" panose="020B0604020202020204" pitchFamily="34" charset="0"/>
              <a:ea typeface="Arimo" panose="020B0604020202020204"/>
              <a:cs typeface="Arial" panose="020B0604020202020204" pitchFamily="34" charset="0"/>
              <a:sym typeface="Arimo" panose="020B0604020202020204"/>
            </a:endParaRPr>
          </a:p>
        </p:txBody>
      </p:sp>
    </p:spTree>
  </p:cSld>
  <p:clrMapOvr>
    <a:masterClrMapping/>
  </p:clrMapOvr>
</p:sld>
</file>

<file path=ppt/tags/tag1.xml><?xml version="1.0" encoding="utf-8"?>
<p:tagLst xmlns:p="http://schemas.openxmlformats.org/presentationml/2006/main">
  <p:tag name="commondata" val="eyJoZGlkIjoiOGJjZWY3MTgzNzZhMTc5ODY2ZGQ4YWI2NzFkY2ZiNWMifQ=="/>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6685</Words>
  <Application>WPS Presentation</Application>
  <PresentationFormat>On-screen Show (4:3)</PresentationFormat>
  <Paragraphs>510</Paragraphs>
  <Slides>16</Slides>
  <Notes>0</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16</vt:i4>
      </vt:variant>
    </vt:vector>
  </HeadingPairs>
  <TitlesOfParts>
    <vt:vector size="33" baseType="lpstr">
      <vt:lpstr>Arial</vt:lpstr>
      <vt:lpstr>宋体</vt:lpstr>
      <vt:lpstr>Wingdings</vt:lpstr>
      <vt:lpstr>字由点字典黑</vt:lpstr>
      <vt:lpstr>黑体</vt:lpstr>
      <vt:lpstr>Benchmark</vt:lpstr>
      <vt:lpstr>Segoe Print</vt:lpstr>
      <vt:lpstr>思源黑体 Bold</vt:lpstr>
      <vt:lpstr>思源黑体</vt:lpstr>
      <vt:lpstr>字由点字典黑 Bold</vt:lpstr>
      <vt:lpstr>Arimo</vt:lpstr>
      <vt:lpstr>Segoe UI Black</vt:lpstr>
      <vt:lpstr>微软雅黑</vt:lpstr>
      <vt:lpstr>Arial Unicode MS</vt:lpstr>
      <vt:lpstr>Calibri</vt:lpstr>
      <vt:lpstr>PMingLiU</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产品册</dc:title>
  <dc:creator/>
  <cp:lastModifiedBy>MVI</cp:lastModifiedBy>
  <cp:revision>17</cp:revision>
  <dcterms:created xsi:type="dcterms:W3CDTF">2006-08-16T00:00:00Z</dcterms:created>
  <dcterms:modified xsi:type="dcterms:W3CDTF">2025-11-24T09:31:22Z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C62E196E82C84338BFE924E7C6BBC0E3_13</vt:lpwstr>
  </property>
  <property fmtid="{D5CDD505-2E9C-101B-9397-08002B2CF9AE}" pid="3" name="KSOProductBuildVer">
    <vt:lpwstr>3076-12.2.0.23155</vt:lpwstr>
  </property>
</Properties>
</file>